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handoutMasterIdLst>
    <p:handoutMasterId r:id="rId26"/>
  </p:handoutMasterIdLst>
  <p:sldIdLst>
    <p:sldId id="256" r:id="rId3"/>
    <p:sldId id="262" r:id="rId4"/>
    <p:sldId id="263" r:id="rId5"/>
    <p:sldId id="277" r:id="rId6"/>
    <p:sldId id="297" r:id="rId7"/>
    <p:sldId id="279" r:id="rId8"/>
    <p:sldId id="257" r:id="rId9"/>
    <p:sldId id="258" r:id="rId10"/>
    <p:sldId id="264" r:id="rId11"/>
    <p:sldId id="294" r:id="rId12"/>
    <p:sldId id="298" r:id="rId13"/>
    <p:sldId id="307" r:id="rId14"/>
    <p:sldId id="308" r:id="rId15"/>
    <p:sldId id="309" r:id="rId16"/>
    <p:sldId id="310" r:id="rId17"/>
    <p:sldId id="311" r:id="rId18"/>
    <p:sldId id="312" r:id="rId19"/>
    <p:sldId id="314" r:id="rId20"/>
    <p:sldId id="315" r:id="rId21"/>
    <p:sldId id="316" r:id="rId22"/>
    <p:sldId id="292" r:id="rId23"/>
    <p:sldId id="273" r:id="rId24"/>
  </p:sldIdLst>
  <p:sldSz cx="12192000" cy="6858000"/>
  <p:notesSz cx="6858000" cy="9144000"/>
  <p:embeddedFontLst>
    <p:embeddedFont>
      <p:font typeface="汉仪雅酷黑 45W" panose="020B0404020202020204" pitchFamily="34" charset="-122"/>
      <p:regular r:id="rId30"/>
    </p:embeddedFont>
    <p:embeddedFont>
      <p:font typeface="思源黑体 CN Medium" panose="020B0600000000000000" charset="-122"/>
      <p:regular r:id="rId31"/>
    </p:embeddedFont>
    <p:embeddedFont>
      <p:font typeface="思源黑体 CN Bold" panose="020B0800000000000000" charset="-122"/>
      <p:bold r:id="rId32"/>
    </p:embeddedFont>
    <p:embeddedFont>
      <p:font typeface="思源黑体 CN Regular" panose="020B0500000000000000" charset="-122"/>
      <p:regular r:id="rId33"/>
    </p:embeddedFont>
    <p:embeddedFont>
      <p:font typeface="思源黑体 CN Normal" panose="020B0400000000000000" charset="-122"/>
      <p:regular r:id="rId34"/>
    </p:embeddedFont>
    <p:embeddedFont>
      <p:font typeface="思源宋体 CN Heavy" panose="02020900000000000000" charset="-122"/>
      <p:bold r:id="rId35"/>
    </p:embeddedFont>
    <p:embeddedFont>
      <p:font typeface="等线" panose="02010600030101010101" charset="-122"/>
      <p:regular r:id="rId36"/>
    </p:embeddedFont>
    <p:embeddedFont>
      <p:font typeface="Calibri" panose="020F0502020204030204" charset="0"/>
      <p:regular r:id="rId37"/>
      <p:bold r:id="rId38"/>
      <p:italic r:id="rId39"/>
      <p:boldItalic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C08"/>
    <a:srgbClr val="ED7D31"/>
    <a:srgbClr val="FEBB5A"/>
    <a:srgbClr val="FFD4A0"/>
    <a:srgbClr val="EFC687"/>
    <a:srgbClr val="BC4DA6"/>
    <a:srgbClr val="5C50D6"/>
    <a:srgbClr val="3D50D9"/>
    <a:srgbClr val="2050DC"/>
    <a:srgbClr val="D67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p:scale>
          <a:sx n="100" d="100"/>
          <a:sy n="100" d="100"/>
        </p:scale>
        <p:origin x="25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234.xml"/><Relationship Id="rId40" Type="http://schemas.openxmlformats.org/officeDocument/2006/relationships/font" Target="fonts/font11.fntdata"/><Relationship Id="rId4" Type="http://schemas.openxmlformats.org/officeDocument/2006/relationships/slide" Target="slides/slide2.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0ADBE-A79B-4B4C-A5DA-95495B1105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06902-474D-4C6D-9A3C-9568079FC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flipH="1">
            <a:off x="6225166" y="-15874"/>
            <a:ext cx="5966834" cy="1788603"/>
          </a:xfrm>
          <a:custGeom>
            <a:avLst/>
            <a:gdLst>
              <a:gd name="connsiteX0" fmla="*/ 5966834 w 5966834"/>
              <a:gd name="connsiteY0" fmla="*/ 0 h 1788603"/>
              <a:gd name="connsiteX1" fmla="*/ 0 w 5966834"/>
              <a:gd name="connsiteY1" fmla="*/ 0 h 1788603"/>
              <a:gd name="connsiteX2" fmla="*/ 0 w 5966834"/>
              <a:gd name="connsiteY2" fmla="*/ 1598512 h 1788603"/>
              <a:gd name="connsiteX3" fmla="*/ 64399 w 5966834"/>
              <a:gd name="connsiteY3" fmla="*/ 1575097 h 1788603"/>
              <a:gd name="connsiteX4" fmla="*/ 812800 w 5966834"/>
              <a:gd name="connsiteY4" fmla="*/ 1390650 h 1788603"/>
              <a:gd name="connsiteX5" fmla="*/ 4533900 w 5966834"/>
              <a:gd name="connsiteY5" fmla="*/ 1733550 h 1788603"/>
              <a:gd name="connsiteX6" fmla="*/ 5936159 w 5966834"/>
              <a:gd name="connsiteY6" fmla="*/ 47708 h 1788603"/>
              <a:gd name="connsiteX7" fmla="*/ 5966834 w 5966834"/>
              <a:gd name="connsiteY7" fmla="*/ 0 h 178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834" h="1788603">
                <a:moveTo>
                  <a:pt x="5966834" y="0"/>
                </a:moveTo>
                <a:lnTo>
                  <a:pt x="0" y="0"/>
                </a:lnTo>
                <a:lnTo>
                  <a:pt x="0" y="1598512"/>
                </a:lnTo>
                <a:lnTo>
                  <a:pt x="64399" y="1575097"/>
                </a:lnTo>
                <a:cubicBezTo>
                  <a:pt x="320526" y="1487866"/>
                  <a:pt x="571500" y="1421606"/>
                  <a:pt x="812800" y="1390650"/>
                </a:cubicBezTo>
                <a:cubicBezTo>
                  <a:pt x="2099733" y="1225550"/>
                  <a:pt x="3653367" y="1996058"/>
                  <a:pt x="4533900" y="1733550"/>
                </a:cubicBezTo>
                <a:cubicBezTo>
                  <a:pt x="5304367" y="1503856"/>
                  <a:pt x="5578938" y="635592"/>
                  <a:pt x="5936159" y="47708"/>
                </a:cubicBezTo>
                <a:lnTo>
                  <a:pt x="5966834" y="0"/>
                </a:lnTo>
                <a:close/>
              </a:path>
            </a:pathLst>
          </a:custGeom>
          <a:gradFill flip="none" rotWithShape="1">
            <a:gsLst>
              <a:gs pos="0">
                <a:schemeClr val="bg1">
                  <a:lumMod val="95000"/>
                  <a:alpha val="23000"/>
                </a:schemeClr>
              </a:gs>
              <a:gs pos="100000">
                <a:schemeClr val="bg1">
                  <a:lumMod val="85000"/>
                  <a:alpha val="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 name="文本占位符 2"/>
          <p:cNvSpPr>
            <a:spLocks noGrp="1"/>
          </p:cNvSpPr>
          <p:nvPr>
            <p:ph type="body" idx="1"/>
          </p:nvPr>
        </p:nvSpPr>
        <p:spPr>
          <a:xfrm>
            <a:off x="838200" y="1825625"/>
            <a:ext cx="10515600" cy="4351338"/>
          </a:xfrm>
          <a:prstGeom prst="rect">
            <a:avLst/>
          </a:prstGeom>
          <a:ln>
            <a:noFill/>
          </a:ln>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a:ln>
            <a:noFill/>
          </a:ln>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a:ln>
            <a:noFill/>
          </a:ln>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
        <p:nvSpPr>
          <p:cNvPr id="7" name="任意多边形: 形状 6"/>
          <p:cNvSpPr/>
          <p:nvPr userDrawn="1"/>
        </p:nvSpPr>
        <p:spPr>
          <a:xfrm flipH="1">
            <a:off x="1" y="0"/>
            <a:ext cx="1162051" cy="5986843"/>
          </a:xfrm>
          <a:custGeom>
            <a:avLst/>
            <a:gdLst>
              <a:gd name="connsiteX0" fmla="*/ 1162051 w 1162051"/>
              <a:gd name="connsiteY0" fmla="*/ 0 h 5986843"/>
              <a:gd name="connsiteX1" fmla="*/ 1125639 w 1162051"/>
              <a:gd name="connsiteY1" fmla="*/ 0 h 5986843"/>
              <a:gd name="connsiteX2" fmla="*/ 1055364 w 1162051"/>
              <a:gd name="connsiteY2" fmla="*/ 193278 h 5986843"/>
              <a:gd name="connsiteX3" fmla="*/ 1 w 1162051"/>
              <a:gd name="connsiteY3" fmla="*/ 3187700 h 5986843"/>
              <a:gd name="connsiteX4" fmla="*/ 1020675 w 1162051"/>
              <a:gd name="connsiteY4" fmla="*/ 5879095 h 5986843"/>
              <a:gd name="connsiteX5" fmla="*/ 1162051 w 1162051"/>
              <a:gd name="connsiteY5" fmla="*/ 5986843 h 5986843"/>
              <a:gd name="connsiteX6" fmla="*/ 1162051 w 1162051"/>
              <a:gd name="connsiteY6" fmla="*/ 0 h 59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051" h="5986843">
                <a:moveTo>
                  <a:pt x="1162051" y="0"/>
                </a:moveTo>
                <a:lnTo>
                  <a:pt x="1125639" y="0"/>
                </a:lnTo>
                <a:lnTo>
                  <a:pt x="1055364" y="193278"/>
                </a:lnTo>
                <a:cubicBezTo>
                  <a:pt x="656890" y="1229519"/>
                  <a:pt x="-671" y="2324100"/>
                  <a:pt x="1" y="3187700"/>
                </a:cubicBezTo>
                <a:cubicBezTo>
                  <a:pt x="785" y="4195234"/>
                  <a:pt x="330049" y="5295139"/>
                  <a:pt x="1020675" y="5879095"/>
                </a:cubicBezTo>
                <a:lnTo>
                  <a:pt x="1162051" y="5986843"/>
                </a:lnTo>
                <a:lnTo>
                  <a:pt x="1162051" y="0"/>
                </a:lnTo>
                <a:close/>
              </a:path>
            </a:pathLst>
          </a:custGeom>
          <a:gradFill flip="none" rotWithShape="1">
            <a:gsLst>
              <a:gs pos="0">
                <a:schemeClr val="bg1">
                  <a:lumMod val="95000"/>
                  <a:alpha val="53000"/>
                </a:schemeClr>
              </a:gs>
              <a:gs pos="100000">
                <a:schemeClr val="bg2">
                  <a:alpha val="38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9" name="任意多边形: 形状 8"/>
          <p:cNvSpPr/>
          <p:nvPr userDrawn="1"/>
        </p:nvSpPr>
        <p:spPr>
          <a:xfrm flipH="1">
            <a:off x="2515714" y="4610100"/>
            <a:ext cx="9676287" cy="2247901"/>
          </a:xfrm>
          <a:custGeom>
            <a:avLst/>
            <a:gdLst>
              <a:gd name="connsiteX0" fmla="*/ 787400 w 9676287"/>
              <a:gd name="connsiteY0" fmla="*/ 1 h 2247901"/>
              <a:gd name="connsiteX1" fmla="*/ 132961 w 9676287"/>
              <a:gd name="connsiteY1" fmla="*/ 46078 h 2247901"/>
              <a:gd name="connsiteX2" fmla="*/ 0 w 9676287"/>
              <a:gd name="connsiteY2" fmla="*/ 67957 h 2247901"/>
              <a:gd name="connsiteX3" fmla="*/ 0 w 9676287"/>
              <a:gd name="connsiteY3" fmla="*/ 2247901 h 2247901"/>
              <a:gd name="connsiteX4" fmla="*/ 9676287 w 9676287"/>
              <a:gd name="connsiteY4" fmla="*/ 2247901 h 2247901"/>
              <a:gd name="connsiteX5" fmla="*/ 9611816 w 9676287"/>
              <a:gd name="connsiteY5" fmla="*/ 2125311 h 2247901"/>
              <a:gd name="connsiteX6" fmla="*/ 8509000 w 9676287"/>
              <a:gd name="connsiteY6" fmla="*/ 990601 h 2247901"/>
              <a:gd name="connsiteX7" fmla="*/ 4787900 w 9676287"/>
              <a:gd name="connsiteY7" fmla="*/ 1333501 h 2247901"/>
              <a:gd name="connsiteX8" fmla="*/ 787400 w 9676287"/>
              <a:gd name="connsiteY8" fmla="*/ 1 h 224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6287" h="2247901">
                <a:moveTo>
                  <a:pt x="787400" y="1"/>
                </a:moveTo>
                <a:cubicBezTo>
                  <a:pt x="571500" y="169"/>
                  <a:pt x="351358" y="15421"/>
                  <a:pt x="132961" y="46078"/>
                </a:cubicBezTo>
                <a:lnTo>
                  <a:pt x="0" y="67957"/>
                </a:lnTo>
                <a:lnTo>
                  <a:pt x="0" y="2247901"/>
                </a:lnTo>
                <a:lnTo>
                  <a:pt x="9676287" y="2247901"/>
                </a:lnTo>
                <a:lnTo>
                  <a:pt x="9611816" y="2125311"/>
                </a:lnTo>
                <a:cubicBezTo>
                  <a:pt x="9356659" y="1644537"/>
                  <a:pt x="9059333" y="1154669"/>
                  <a:pt x="8509000" y="990601"/>
                </a:cubicBezTo>
                <a:cubicBezTo>
                  <a:pt x="7628467" y="728093"/>
                  <a:pt x="6074833" y="1498601"/>
                  <a:pt x="4787900" y="1333501"/>
                </a:cubicBezTo>
                <a:cubicBezTo>
                  <a:pt x="3500967" y="1168401"/>
                  <a:pt x="1938867" y="-895"/>
                  <a:pt x="787400" y="1"/>
                </a:cubicBezTo>
                <a:close/>
              </a:path>
            </a:pathLst>
          </a:custGeom>
          <a:gradFill flip="none" rotWithShape="1">
            <a:gsLst>
              <a:gs pos="0">
                <a:schemeClr val="bg1"/>
              </a:gs>
              <a:gs pos="100000">
                <a:schemeClr val="bg1">
                  <a:lumMod val="85000"/>
                  <a:alpha val="9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0" name="任意多边形: 形状 9"/>
          <p:cNvSpPr/>
          <p:nvPr userDrawn="1"/>
        </p:nvSpPr>
        <p:spPr>
          <a:xfrm flipH="1">
            <a:off x="0" y="7650"/>
            <a:ext cx="12192000" cy="6858000"/>
          </a:xfrm>
          <a:custGeom>
            <a:avLst/>
            <a:gdLst>
              <a:gd name="connsiteX0" fmla="*/ 12155588 w 12192000"/>
              <a:gd name="connsiteY0" fmla="*/ 0 h 6858000"/>
              <a:gd name="connsiteX1" fmla="*/ 5966834 w 12192000"/>
              <a:gd name="connsiteY1" fmla="*/ 0 h 6858000"/>
              <a:gd name="connsiteX2" fmla="*/ 5936159 w 12192000"/>
              <a:gd name="connsiteY2" fmla="*/ 47708 h 6858000"/>
              <a:gd name="connsiteX3" fmla="*/ 4533900 w 12192000"/>
              <a:gd name="connsiteY3" fmla="*/ 1733550 h 6858000"/>
              <a:gd name="connsiteX4" fmla="*/ 812800 w 12192000"/>
              <a:gd name="connsiteY4" fmla="*/ 1390650 h 6858000"/>
              <a:gd name="connsiteX5" fmla="*/ 64399 w 12192000"/>
              <a:gd name="connsiteY5" fmla="*/ 1575097 h 6858000"/>
              <a:gd name="connsiteX6" fmla="*/ 0 w 12192000"/>
              <a:gd name="connsiteY6" fmla="*/ 1598512 h 6858000"/>
              <a:gd name="connsiteX7" fmla="*/ 0 w 12192000"/>
              <a:gd name="connsiteY7" fmla="*/ 4678056 h 6858000"/>
              <a:gd name="connsiteX8" fmla="*/ 132961 w 12192000"/>
              <a:gd name="connsiteY8" fmla="*/ 4656177 h 6858000"/>
              <a:gd name="connsiteX9" fmla="*/ 787400 w 12192000"/>
              <a:gd name="connsiteY9" fmla="*/ 4610100 h 6858000"/>
              <a:gd name="connsiteX10" fmla="*/ 4787900 w 12192000"/>
              <a:gd name="connsiteY10" fmla="*/ 5943600 h 6858000"/>
              <a:gd name="connsiteX11" fmla="*/ 8509000 w 12192000"/>
              <a:gd name="connsiteY11" fmla="*/ 5600700 h 6858000"/>
              <a:gd name="connsiteX12" fmla="*/ 9611816 w 12192000"/>
              <a:gd name="connsiteY12" fmla="*/ 6735410 h 6858000"/>
              <a:gd name="connsiteX13" fmla="*/ 9676287 w 12192000"/>
              <a:gd name="connsiteY13" fmla="*/ 6858000 h 6858000"/>
              <a:gd name="connsiteX14" fmla="*/ 12192000 w 12192000"/>
              <a:gd name="connsiteY14" fmla="*/ 6858000 h 6858000"/>
              <a:gd name="connsiteX15" fmla="*/ 12192000 w 12192000"/>
              <a:gd name="connsiteY15" fmla="*/ 5986843 h 6858000"/>
              <a:gd name="connsiteX16" fmla="*/ 12050624 w 12192000"/>
              <a:gd name="connsiteY16" fmla="*/ 5879095 h 6858000"/>
              <a:gd name="connsiteX17" fmla="*/ 11029950 w 12192000"/>
              <a:gd name="connsiteY17" fmla="*/ 3187700 h 6858000"/>
              <a:gd name="connsiteX18" fmla="*/ 12085313 w 12192000"/>
              <a:gd name="connsiteY18" fmla="*/ 193278 h 6858000"/>
              <a:gd name="connsiteX19" fmla="*/ 12155588 w 12192000"/>
              <a:gd name="connsiteY1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2155588" y="0"/>
                </a:moveTo>
                <a:lnTo>
                  <a:pt x="5966834" y="0"/>
                </a:lnTo>
                <a:lnTo>
                  <a:pt x="5936159" y="47708"/>
                </a:lnTo>
                <a:cubicBezTo>
                  <a:pt x="5578938" y="635592"/>
                  <a:pt x="5304367" y="1503856"/>
                  <a:pt x="4533900" y="1733550"/>
                </a:cubicBezTo>
                <a:cubicBezTo>
                  <a:pt x="3653367" y="1996058"/>
                  <a:pt x="2099733" y="1225550"/>
                  <a:pt x="812800" y="1390650"/>
                </a:cubicBezTo>
                <a:cubicBezTo>
                  <a:pt x="571500" y="1421606"/>
                  <a:pt x="320526" y="1487866"/>
                  <a:pt x="64399" y="1575097"/>
                </a:cubicBezTo>
                <a:lnTo>
                  <a:pt x="0" y="1598512"/>
                </a:lnTo>
                <a:lnTo>
                  <a:pt x="0" y="4678056"/>
                </a:lnTo>
                <a:lnTo>
                  <a:pt x="132961" y="4656177"/>
                </a:lnTo>
                <a:cubicBezTo>
                  <a:pt x="351358" y="4625520"/>
                  <a:pt x="571500" y="4610268"/>
                  <a:pt x="787400" y="4610100"/>
                </a:cubicBezTo>
                <a:cubicBezTo>
                  <a:pt x="1938867" y="4609204"/>
                  <a:pt x="3500967" y="5778500"/>
                  <a:pt x="4787900" y="5943600"/>
                </a:cubicBezTo>
                <a:cubicBezTo>
                  <a:pt x="6074833" y="6108700"/>
                  <a:pt x="7628467" y="5338192"/>
                  <a:pt x="8509000" y="5600700"/>
                </a:cubicBezTo>
                <a:cubicBezTo>
                  <a:pt x="9059333" y="5764768"/>
                  <a:pt x="9356659" y="6254636"/>
                  <a:pt x="9611816" y="6735410"/>
                </a:cubicBezTo>
                <a:lnTo>
                  <a:pt x="9676287" y="6858000"/>
                </a:lnTo>
                <a:lnTo>
                  <a:pt x="12192000" y="6858000"/>
                </a:lnTo>
                <a:lnTo>
                  <a:pt x="12192000" y="5986843"/>
                </a:lnTo>
                <a:lnTo>
                  <a:pt x="12050624" y="5879095"/>
                </a:lnTo>
                <a:cubicBezTo>
                  <a:pt x="11359998" y="5295139"/>
                  <a:pt x="11030734" y="4195234"/>
                  <a:pt x="11029950" y="3187700"/>
                </a:cubicBezTo>
                <a:cubicBezTo>
                  <a:pt x="11029278" y="2324100"/>
                  <a:pt x="11686839" y="1229519"/>
                  <a:pt x="12085313" y="193278"/>
                </a:cubicBezTo>
                <a:lnTo>
                  <a:pt x="12155588" y="0"/>
                </a:lnTo>
                <a:close/>
              </a:path>
            </a:pathLst>
          </a:custGeom>
          <a:gradFill flip="none" rotWithShape="1">
            <a:gsLst>
              <a:gs pos="0">
                <a:schemeClr val="bg1">
                  <a:lumMod val="95000"/>
                </a:schemeClr>
              </a:gs>
              <a:gs pos="100000">
                <a:schemeClr val="bg1"/>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97.xml"/><Relationship Id="rId19" Type="http://schemas.openxmlformats.org/officeDocument/2006/relationships/tags" Target="../tags/tag113.xml"/><Relationship Id="rId18" Type="http://schemas.openxmlformats.org/officeDocument/2006/relationships/tags" Target="../tags/tag112.xml"/><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tags" Target="../tags/tag96.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png"/><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12.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image" Target="../media/image10.png"/><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2" Type="http://schemas.openxmlformats.org/officeDocument/2006/relationships/slideLayout" Target="../slideLayouts/slideLayout2.xml"/><Relationship Id="rId11" Type="http://schemas.openxmlformats.org/officeDocument/2006/relationships/tags" Target="../tags/tag128.xml"/><Relationship Id="rId10" Type="http://schemas.openxmlformats.org/officeDocument/2006/relationships/image" Target="../media/image11.png"/><Relationship Id="rId1" Type="http://schemas.openxmlformats.org/officeDocument/2006/relationships/tags" Target="../tags/tag120.xml"/></Relationships>
</file>

<file path=ppt/slides/_rels/slide1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2" Type="http://schemas.openxmlformats.org/officeDocument/2006/relationships/slideLayout" Target="../slideLayouts/slideLayout2.xml"/><Relationship Id="rId11" Type="http://schemas.openxmlformats.org/officeDocument/2006/relationships/image" Target="../media/image13.png"/><Relationship Id="rId10" Type="http://schemas.openxmlformats.org/officeDocument/2006/relationships/tags" Target="../tags/tag137.xml"/><Relationship Id="rId1" Type="http://schemas.openxmlformats.org/officeDocument/2006/relationships/tags" Target="../tags/tag129.xml"/></Relationships>
</file>

<file path=ppt/slides/_rels/slide14.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image" Target="../media/image14.png"/><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2" Type="http://schemas.openxmlformats.org/officeDocument/2006/relationships/slideLayout" Target="../slideLayouts/slideLayout2.xml"/><Relationship Id="rId11" Type="http://schemas.openxmlformats.org/officeDocument/2006/relationships/image" Target="../media/image15.png"/><Relationship Id="rId10" Type="http://schemas.openxmlformats.org/officeDocument/2006/relationships/tags" Target="../tags/tag146.xml"/><Relationship Id="rId1" Type="http://schemas.openxmlformats.org/officeDocument/2006/relationships/tags" Target="../tags/tag138.xml"/></Relationships>
</file>

<file path=ppt/slides/_rels/slide15.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48.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tags" Target="../tags/tag160.xml"/><Relationship Id="rId14" Type="http://schemas.openxmlformats.org/officeDocument/2006/relationships/tags" Target="../tags/tag159.xml"/><Relationship Id="rId13" Type="http://schemas.openxmlformats.org/officeDocument/2006/relationships/tags" Target="../tags/tag158.xml"/><Relationship Id="rId12" Type="http://schemas.openxmlformats.org/officeDocument/2006/relationships/tags" Target="../tags/tag15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tags" Target="../tags/tag147.xml"/></Relationships>
</file>

<file path=ppt/slides/_rels/slide16.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image" Target="../media/image14.png"/><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2" Type="http://schemas.openxmlformats.org/officeDocument/2006/relationships/slideLayout" Target="../slideLayouts/slideLayout2.xml"/><Relationship Id="rId11" Type="http://schemas.openxmlformats.org/officeDocument/2006/relationships/image" Target="../media/image15.png"/><Relationship Id="rId10" Type="http://schemas.openxmlformats.org/officeDocument/2006/relationships/tags" Target="../tags/tag173.xml"/><Relationship Id="rId1" Type="http://schemas.openxmlformats.org/officeDocument/2006/relationships/tags" Target="../tags/tag165.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image" Target="../media/image16.png"/><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18.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88.xml"/><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82.xml"/><Relationship Id="rId19" Type="http://schemas.openxmlformats.org/officeDocument/2006/relationships/tags" Target="../tags/tag198.xml"/><Relationship Id="rId18" Type="http://schemas.openxmlformats.org/officeDocument/2006/relationships/tags" Target="../tags/tag197.xml"/><Relationship Id="rId17" Type="http://schemas.openxmlformats.org/officeDocument/2006/relationships/tags" Target="../tags/tag196.xml"/><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tags" Target="../tags/tag181.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png"/><Relationship Id="rId7" Type="http://schemas.openxmlformats.org/officeDocument/2006/relationships/tags" Target="../tags/tag209.xml"/><Relationship Id="rId6" Type="http://schemas.openxmlformats.org/officeDocument/2006/relationships/image" Target="../media/image18.png"/><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s>
</file>

<file path=ppt/slides/_rels/slide21.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4" Type="http://schemas.openxmlformats.org/officeDocument/2006/relationships/slideLayout" Target="../slideLayouts/slideLayout2.xml"/><Relationship Id="rId23" Type="http://schemas.openxmlformats.org/officeDocument/2006/relationships/tags" Target="../tags/tag230.xml"/><Relationship Id="rId22" Type="http://schemas.openxmlformats.org/officeDocument/2006/relationships/tags" Target="../tags/tag229.xml"/><Relationship Id="rId21" Type="http://schemas.openxmlformats.org/officeDocument/2006/relationships/tags" Target="../tags/tag228.xml"/><Relationship Id="rId20" Type="http://schemas.openxmlformats.org/officeDocument/2006/relationships/tags" Target="../tags/tag227.xml"/><Relationship Id="rId2" Type="http://schemas.openxmlformats.org/officeDocument/2006/relationships/image" Target="../media/image2.png"/><Relationship Id="rId19" Type="http://schemas.openxmlformats.org/officeDocument/2006/relationships/tags" Target="../tags/tag226.xml"/><Relationship Id="rId18" Type="http://schemas.openxmlformats.org/officeDocument/2006/relationships/tags" Target="../tags/tag225.xml"/><Relationship Id="rId17" Type="http://schemas.openxmlformats.org/officeDocument/2006/relationships/tags" Target="../tags/tag224.xml"/><Relationship Id="rId16" Type="http://schemas.openxmlformats.org/officeDocument/2006/relationships/tags" Target="../tags/tag223.xml"/><Relationship Id="rId15" Type="http://schemas.openxmlformats.org/officeDocument/2006/relationships/tags" Target="../tags/tag222.xml"/><Relationship Id="rId14" Type="http://schemas.openxmlformats.org/officeDocument/2006/relationships/tags" Target="../tags/tag221.xml"/><Relationship Id="rId13" Type="http://schemas.openxmlformats.org/officeDocument/2006/relationships/tags" Target="../tags/tag220.xml"/><Relationship Id="rId12" Type="http://schemas.openxmlformats.org/officeDocument/2006/relationships/tags" Target="../tags/tag219.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33.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tags" Target="../tags/tag232.xml"/><Relationship Id="rId1" Type="http://schemas.openxmlformats.org/officeDocument/2006/relationships/tags" Target="../tags/tag231.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image" Target="../media/image4.png"/><Relationship Id="rId6" Type="http://schemas.openxmlformats.org/officeDocument/2006/relationships/tags" Target="../tags/tag9.xml"/><Relationship Id="rId5" Type="http://schemas.openxmlformats.org/officeDocument/2006/relationships/image" Target="../media/image1.jpe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6" Type="http://schemas.openxmlformats.org/officeDocument/2006/relationships/slideLayout" Target="../slideLayouts/slideLayout2.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image" Target="../media/image5.png"/><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image" Target="../media/image4.png"/><Relationship Id="rId6" Type="http://schemas.openxmlformats.org/officeDocument/2006/relationships/tags" Target="../tags/tag21.xml"/><Relationship Id="rId5" Type="http://schemas.openxmlformats.org/officeDocument/2006/relationships/image" Target="../media/image1.jpe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6" Type="http://schemas.openxmlformats.org/officeDocument/2006/relationships/slideLayout" Target="../slideLayouts/slideLayout2.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image" Target="../media/image5.png"/><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7" Type="http://schemas.openxmlformats.org/officeDocument/2006/relationships/slideLayout" Target="../slideLayouts/slideLayout2.xml"/><Relationship Id="rId36" Type="http://schemas.openxmlformats.org/officeDocument/2006/relationships/tags" Target="../tags/tag72.xml"/><Relationship Id="rId35" Type="http://schemas.openxmlformats.org/officeDocument/2006/relationships/tags" Target="../tags/tag71.xml"/><Relationship Id="rId34" Type="http://schemas.openxmlformats.org/officeDocument/2006/relationships/tags" Target="../tags/tag70.xml"/><Relationship Id="rId33" Type="http://schemas.openxmlformats.org/officeDocument/2006/relationships/tags" Target="../tags/tag69.xml"/><Relationship Id="rId32" Type="http://schemas.openxmlformats.org/officeDocument/2006/relationships/tags" Target="../tags/tag68.xml"/><Relationship Id="rId31" Type="http://schemas.openxmlformats.org/officeDocument/2006/relationships/tags" Target="../tags/tag67.xml"/><Relationship Id="rId30" Type="http://schemas.openxmlformats.org/officeDocument/2006/relationships/tags" Target="../tags/tag66.xml"/><Relationship Id="rId3" Type="http://schemas.openxmlformats.org/officeDocument/2006/relationships/tags" Target="../tags/tag39.xml"/><Relationship Id="rId29" Type="http://schemas.openxmlformats.org/officeDocument/2006/relationships/tags" Target="../tags/tag65.xml"/><Relationship Id="rId28" Type="http://schemas.openxmlformats.org/officeDocument/2006/relationships/tags" Target="../tags/tag64.xml"/><Relationship Id="rId27" Type="http://schemas.openxmlformats.org/officeDocument/2006/relationships/tags" Target="../tags/tag63.xml"/><Relationship Id="rId26" Type="http://schemas.openxmlformats.org/officeDocument/2006/relationships/tags" Target="../tags/tag62.xml"/><Relationship Id="rId25" Type="http://schemas.openxmlformats.org/officeDocument/2006/relationships/tags" Target="../tags/tag61.xml"/><Relationship Id="rId24" Type="http://schemas.openxmlformats.org/officeDocument/2006/relationships/tags" Target="../tags/tag60.xml"/><Relationship Id="rId23" Type="http://schemas.openxmlformats.org/officeDocument/2006/relationships/tags" Target="../tags/tag59.xml"/><Relationship Id="rId22" Type="http://schemas.openxmlformats.org/officeDocument/2006/relationships/tags" Target="../tags/tag58.xml"/><Relationship Id="rId21" Type="http://schemas.openxmlformats.org/officeDocument/2006/relationships/tags" Target="../tags/tag57.xml"/><Relationship Id="rId20" Type="http://schemas.openxmlformats.org/officeDocument/2006/relationships/tags" Target="../tags/tag56.xml"/><Relationship Id="rId2" Type="http://schemas.openxmlformats.org/officeDocument/2006/relationships/tags" Target="../tags/tag38.xml"/><Relationship Id="rId19" Type="http://schemas.openxmlformats.org/officeDocument/2006/relationships/tags" Target="../tags/tag55.xml"/><Relationship Id="rId18" Type="http://schemas.openxmlformats.org/officeDocument/2006/relationships/tags" Target="../tags/tag54.xml"/><Relationship Id="rId17" Type="http://schemas.openxmlformats.org/officeDocument/2006/relationships/tags" Target="../tags/tag53.xml"/><Relationship Id="rId16" Type="http://schemas.openxmlformats.org/officeDocument/2006/relationships/tags" Target="../tags/tag52.xml"/><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7.xml"/></Relationships>
</file>

<file path=ppt/slides/_rels/slide8.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74.xml"/><Relationship Id="rId19" Type="http://schemas.openxmlformats.org/officeDocument/2006/relationships/tags" Target="../tags/tag90.xml"/><Relationship Id="rId18" Type="http://schemas.openxmlformats.org/officeDocument/2006/relationships/tags" Target="../tags/tag89.xml"/><Relationship Id="rId17" Type="http://schemas.openxmlformats.org/officeDocument/2006/relationships/tags" Target="../tags/tag88.xml"/><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tags" Target="../tags/tag73.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任意多边形: 形状 46"/>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任意多边形: 形状 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6930342" y="1463383"/>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514392" y="1327115"/>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任务</a:t>
            </a:r>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十五</a:t>
            </a:r>
            <a:endPar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endParaRPr>
          </a:p>
        </p:txBody>
      </p:sp>
      <p:sp>
        <p:nvSpPr>
          <p:cNvPr id="46" name="文本框 45"/>
          <p:cNvSpPr txBox="1"/>
          <p:nvPr/>
        </p:nvSpPr>
        <p:spPr>
          <a:xfrm>
            <a:off x="4476702" y="1852455"/>
            <a:ext cx="6859707" cy="2122805"/>
          </a:xfrm>
          <a:prstGeom prst="rect">
            <a:avLst/>
          </a:prstGeom>
          <a:noFill/>
        </p:spPr>
        <p:txBody>
          <a:bodyPr wrap="square" rtlCol="0">
            <a:spAutoFit/>
          </a:bodyPr>
          <a:lstStyle/>
          <a:p>
            <a:r>
              <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Shopee平台广告  投放流程</a:t>
            </a:r>
            <a:endPar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7" name="文本框 76"/>
          <p:cNvSpPr txBox="1"/>
          <p:nvPr/>
        </p:nvSpPr>
        <p:spPr>
          <a:xfrm>
            <a:off x="2743787" y="325566"/>
            <a:ext cx="3679190" cy="306705"/>
          </a:xfrm>
          <a:prstGeom prst="rect">
            <a:avLst/>
          </a:prstGeom>
          <a:noFill/>
        </p:spPr>
        <p:txBody>
          <a:bodyPr wrap="square" rtlCol="0">
            <a:spAutoFit/>
          </a:bodyPr>
          <a:lstStyle/>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c2160989132221ef5abf87c594da40a"/>
          <p:cNvPicPr>
            <a:picLocks noChangeAspect="1"/>
          </p:cNvPicPr>
          <p:nvPr>
            <p:custDataLst>
              <p:tags r:id="rId3"/>
            </p:custDataLst>
          </p:nvPr>
        </p:nvPicPr>
        <p:blipFill>
          <a:blip r:embed="rId4"/>
          <a:stretch>
            <a:fillRect/>
          </a:stretch>
        </p:blipFill>
        <p:spPr>
          <a:xfrm>
            <a:off x="6071870" y="4833620"/>
            <a:ext cx="2600960" cy="739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02</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搜索广告</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Search Ads</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7077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26" name="圆角矩形 25"/>
          <p:cNvSpPr/>
          <p:nvPr/>
        </p:nvSpPr>
        <p:spPr>
          <a:xfrm>
            <a:off x="1490345" y="3429000"/>
            <a:ext cx="3660775" cy="137858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搜索广告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87616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1【搜索广告（Search Ads）】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 Shopee 广告上的【“+ 创建新广告”（+ Create New Ads）】，选择相关广告类型，可以从产品【搜索广告（Search Ads）】开始设置，因为搜索广告的流量最高。</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4" name="矩形 23"/>
          <p:cNvSpPr/>
          <p:nvPr>
            <p:custDataLst>
              <p:tags r:id="rId2"/>
            </p:custDataLst>
          </p:nvPr>
        </p:nvSpPr>
        <p:spPr>
          <a:xfrm>
            <a:off x="1630045" y="3432810"/>
            <a:ext cx="3311525" cy="852805"/>
          </a:xfrm>
          <a:prstGeom prst="rect">
            <a:avLst/>
          </a:prstGeom>
        </p:spPr>
        <p:txBody>
          <a:bodyPr wrap="square">
            <a:noAutofit/>
          </a:bodyPr>
          <a:p>
            <a:pPr algn="ctr">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在买家看到广告之前，需要确保已充值足够的广告积分，Shopee 广告积分余额充值至少₱1500，以确保广告可以开始展示并运行足够长的时间。只有当买家点击广告时，卖家才需要付费。</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 name="图片 4"/>
          <p:cNvPicPr>
            <a:picLocks noChangeAspect="1"/>
          </p:cNvPicPr>
          <p:nvPr>
            <p:custDataLst>
              <p:tags r:id="rId6"/>
            </p:custDataLst>
          </p:nvPr>
        </p:nvPicPr>
        <p:blipFill>
          <a:blip r:embed="rId7"/>
          <a:srcRect t="871" b="-128"/>
          <a:stretch>
            <a:fillRect/>
          </a:stretch>
        </p:blipFill>
        <p:spPr>
          <a:xfrm>
            <a:off x="6270308" y="2887345"/>
            <a:ext cx="5269865" cy="246126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649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搜索广告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87616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【促销类型（Promotion Type）】</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选择搜索广告时，促销类型的默认设置为产品。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5"/>
            </p:custDataLst>
          </p:nvPr>
        </p:nvSpPr>
        <p:spPr>
          <a:xfrm>
            <a:off x="1334135" y="2818130"/>
            <a:ext cx="276479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6"/>
            </p:custDataLst>
          </p:nvPr>
        </p:nvSpPr>
        <p:spPr>
          <a:xfrm>
            <a:off x="1454785" y="2927985"/>
            <a:ext cx="4876165"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【预算（Budget）】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5" name="图片 5"/>
          <p:cNvPicPr>
            <a:picLocks noChangeAspect="1"/>
          </p:cNvPicPr>
          <p:nvPr>
            <p:custDataLst>
              <p:tags r:id="rId7"/>
            </p:custDataLst>
          </p:nvPr>
        </p:nvPicPr>
        <p:blipFill>
          <a:blip r:embed="rId8"/>
          <a:srcRect b="-1037"/>
          <a:stretch>
            <a:fillRect/>
          </a:stretch>
        </p:blipFill>
        <p:spPr>
          <a:xfrm>
            <a:off x="5498783" y="2423478"/>
            <a:ext cx="5264785" cy="98996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6" name="图片 6"/>
          <p:cNvPicPr>
            <a:picLocks noChangeAspect="1"/>
          </p:cNvPicPr>
          <p:nvPr>
            <p:custDataLst>
              <p:tags r:id="rId9"/>
            </p:custDataLst>
          </p:nvPr>
        </p:nvPicPr>
        <p:blipFill>
          <a:blip r:embed="rId10"/>
          <a:srcRect b="-914"/>
          <a:stretch>
            <a:fillRect/>
          </a:stretch>
        </p:blipFill>
        <p:spPr>
          <a:xfrm>
            <a:off x="5499100" y="4832668"/>
            <a:ext cx="5270500" cy="84137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7" name="矩形 6"/>
          <p:cNvSpPr/>
          <p:nvPr>
            <p:custDataLst>
              <p:tags r:id="rId11"/>
            </p:custDataLst>
          </p:nvPr>
        </p:nvSpPr>
        <p:spPr>
          <a:xfrm>
            <a:off x="1331595" y="3645535"/>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【预算（Budget）】分为【无限制（No Limit）】和【设置预算（Set Budget）】，如图将【每日预算（Daily Budget）】设置为₱40，此金额允许每个广告每天获得大约 33次点击。</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37705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搜索广告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87616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【设置广告的时长（Time Length）】</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如图可以保留【无时间限制（No Limit）】的默认设置不变。</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 name="矩形: 圆角 12"/>
          <p:cNvSpPr/>
          <p:nvPr>
            <p:custDataLst>
              <p:tags r:id="rId5"/>
            </p:custDataLst>
          </p:nvPr>
        </p:nvSpPr>
        <p:spPr>
          <a:xfrm>
            <a:off x="1331595" y="2816225"/>
            <a:ext cx="28822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10" name="矩形 9"/>
          <p:cNvSpPr/>
          <p:nvPr>
            <p:custDataLst>
              <p:tags r:id="rId6"/>
            </p:custDataLst>
          </p:nvPr>
        </p:nvSpPr>
        <p:spPr>
          <a:xfrm>
            <a:off x="1452245" y="2926080"/>
            <a:ext cx="4876165"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5</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【产品（products）】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11" name="矩形 10"/>
          <p:cNvSpPr/>
          <p:nvPr>
            <p:custDataLst>
              <p:tags r:id="rId7"/>
            </p:custDataLst>
          </p:nvPr>
        </p:nvSpPr>
        <p:spPr>
          <a:xfrm>
            <a:off x="1452245" y="369443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可添加50个推荐产品。如果选择了一个以上的产品，Shopee将自动管理广告的关键字。相同的预算和时间长度设置将适用于每个广告。</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12" name="图片 7"/>
          <p:cNvPicPr>
            <a:picLocks noChangeAspect="1"/>
          </p:cNvPicPr>
          <p:nvPr>
            <p:custDataLst>
              <p:tags r:id="rId8"/>
            </p:custDataLst>
          </p:nvPr>
        </p:nvPicPr>
        <p:blipFill>
          <a:blip r:embed="rId9"/>
          <a:srcRect b="-922"/>
          <a:stretch>
            <a:fillRect/>
          </a:stretch>
        </p:blipFill>
        <p:spPr>
          <a:xfrm>
            <a:off x="5711190" y="2491423"/>
            <a:ext cx="5271770" cy="83375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15" name="图片 8"/>
          <p:cNvPicPr>
            <a:picLocks noChangeAspect="1"/>
          </p:cNvPicPr>
          <p:nvPr>
            <p:custDataLst>
              <p:tags r:id="rId10"/>
            </p:custDataLst>
          </p:nvPr>
        </p:nvPicPr>
        <p:blipFill>
          <a:blip r:embed="rId11"/>
          <a:srcRect b="1560"/>
          <a:stretch>
            <a:fillRect/>
          </a:stretch>
        </p:blipFill>
        <p:spPr>
          <a:xfrm>
            <a:off x="4732973" y="4717098"/>
            <a:ext cx="5267325" cy="84137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76161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搜索广告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87616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6</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【确定（Confirm）】</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点选想要设置广告的产品，点击确定确定。</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9"/>
          <p:cNvPicPr>
            <a:picLocks noChangeAspect="1"/>
          </p:cNvPicPr>
          <p:nvPr>
            <p:custDataLst>
              <p:tags r:id="rId5"/>
            </p:custDataLst>
          </p:nvPr>
        </p:nvPicPr>
        <p:blipFill>
          <a:blip r:embed="rId6"/>
          <a:srcRect t="6231" b="6102"/>
          <a:stretch>
            <a:fillRect/>
          </a:stretch>
        </p:blipFill>
        <p:spPr>
          <a:xfrm>
            <a:off x="6525895" y="1412240"/>
            <a:ext cx="4336415" cy="178054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3" name="矩形: 圆角 12"/>
          <p:cNvSpPr/>
          <p:nvPr>
            <p:custDataLst>
              <p:tags r:id="rId7"/>
            </p:custDataLst>
          </p:nvPr>
        </p:nvSpPr>
        <p:spPr>
          <a:xfrm>
            <a:off x="1331595" y="2816225"/>
            <a:ext cx="451993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5" name="矩形 4"/>
          <p:cNvSpPr/>
          <p:nvPr>
            <p:custDataLst>
              <p:tags r:id="rId8"/>
            </p:custDataLst>
          </p:nvPr>
        </p:nvSpPr>
        <p:spPr>
          <a:xfrm>
            <a:off x="1452245" y="2926080"/>
            <a:ext cx="4876165"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7</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【关键字设置（Keyword Settings）】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6" name="矩形 5"/>
          <p:cNvSpPr/>
          <p:nvPr>
            <p:custDataLst>
              <p:tags r:id="rId9"/>
            </p:custDataLst>
          </p:nvPr>
        </p:nvSpPr>
        <p:spPr>
          <a:xfrm>
            <a:off x="1334135" y="36449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保留默认的自动选择关键字设置以获得最佳结果。Shopee的算法会自动优化关键字和出价设置。单击确认完成搜索广告设置。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7" name="图片 10"/>
          <p:cNvPicPr>
            <a:picLocks noChangeAspect="1"/>
          </p:cNvPicPr>
          <p:nvPr>
            <p:custDataLst>
              <p:tags r:id="rId10"/>
            </p:custDataLst>
          </p:nvPr>
        </p:nvPicPr>
        <p:blipFill>
          <a:blip r:embed="rId11"/>
          <a:stretch>
            <a:fillRect/>
          </a:stretch>
        </p:blipFill>
        <p:spPr>
          <a:xfrm>
            <a:off x="3920173" y="4706938"/>
            <a:ext cx="5263515" cy="83248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03</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搜索广告</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Discovery Ads</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66204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关联广告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87616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【关联广告（Discovery Ads】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 Shopee 广告上的 创建新广告，</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选择【关联广告（Discovery Ads）】。</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9"/>
          <p:cNvPicPr>
            <a:picLocks noChangeAspect="1"/>
          </p:cNvPicPr>
          <p:nvPr>
            <p:custDataLst>
              <p:tags r:id="rId5"/>
            </p:custDataLst>
          </p:nvPr>
        </p:nvPicPr>
        <p:blipFill>
          <a:blip r:embed="rId6"/>
          <a:srcRect t="6231" b="6102"/>
          <a:stretch>
            <a:fillRect/>
          </a:stretch>
        </p:blipFill>
        <p:spPr>
          <a:xfrm>
            <a:off x="6252845" y="1503045"/>
            <a:ext cx="4447540" cy="182626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3" name="矩形: 圆角 12"/>
          <p:cNvSpPr/>
          <p:nvPr>
            <p:custDataLst>
              <p:tags r:id="rId7"/>
            </p:custDataLst>
          </p:nvPr>
        </p:nvSpPr>
        <p:spPr>
          <a:xfrm>
            <a:off x="1331595" y="3279140"/>
            <a:ext cx="420052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5" name="矩形 4"/>
          <p:cNvSpPr/>
          <p:nvPr>
            <p:custDataLst>
              <p:tags r:id="rId8"/>
            </p:custDataLst>
          </p:nvPr>
        </p:nvSpPr>
        <p:spPr>
          <a:xfrm>
            <a:off x="1452245" y="3388995"/>
            <a:ext cx="4876165"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【选择产品（ Select Products）】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6" name="矩形 5"/>
          <p:cNvSpPr/>
          <p:nvPr>
            <p:custDataLst>
              <p:tags r:id="rId9"/>
            </p:custDataLst>
          </p:nvPr>
        </p:nvSpPr>
        <p:spPr>
          <a:xfrm>
            <a:off x="1334135" y="4097655"/>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在产品选择器中选择产品，尽量选择带有“竖起大拇指”图标的产品，因为它们具有较高的销售额和转化率。﻿﻿﻿</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7" name="图片 10"/>
          <p:cNvPicPr>
            <a:picLocks noChangeAspect="1"/>
          </p:cNvPicPr>
          <p:nvPr>
            <p:custDataLst>
              <p:tags r:id="rId10"/>
            </p:custDataLst>
          </p:nvPr>
        </p:nvPicPr>
        <p:blipFill>
          <a:blip r:embed="rId11"/>
          <a:stretch>
            <a:fillRect/>
          </a:stretch>
        </p:blipFill>
        <p:spPr>
          <a:xfrm>
            <a:off x="5291773" y="4819333"/>
            <a:ext cx="5263515" cy="83248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04228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关联广告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87616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【设置广告预算及时长】</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设置广告【预算（Budget）】和【时长（Time Length）】，如图所示设置广告预算及时长。</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2" name="图片 12"/>
          <p:cNvPicPr>
            <a:picLocks noChangeAspect="1"/>
          </p:cNvPicPr>
          <p:nvPr>
            <p:custDataLst>
              <p:tags r:id="rId5"/>
            </p:custDataLst>
          </p:nvPr>
        </p:nvPicPr>
        <p:blipFill>
          <a:blip r:embed="rId6"/>
          <a:stretch>
            <a:fillRect/>
          </a:stretch>
        </p:blipFill>
        <p:spPr>
          <a:xfrm>
            <a:off x="1735455" y="2924810"/>
            <a:ext cx="4104005" cy="192214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6" name="圆角矩形 25"/>
          <p:cNvSpPr/>
          <p:nvPr>
            <p:custDataLst>
              <p:tags r:id="rId7"/>
            </p:custDataLst>
          </p:nvPr>
        </p:nvSpPr>
        <p:spPr>
          <a:xfrm>
            <a:off x="6659245" y="2523490"/>
            <a:ext cx="3976370" cy="254317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8"/>
            </p:custDataLst>
          </p:nvPr>
        </p:nvSpPr>
        <p:spPr>
          <a:xfrm>
            <a:off x="6834505" y="2740025"/>
            <a:ext cx="3573145" cy="852805"/>
          </a:xfrm>
          <a:prstGeom prst="rect">
            <a:avLst/>
          </a:prstGeom>
        </p:spPr>
        <p:txBody>
          <a:bodyPr wrap="square">
            <a:noAutofit/>
          </a:bodyPr>
          <a:p>
            <a:pPr algn="ctr">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广告将一直投放，直到发生以下情况之一：</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预算用完</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广告积分用完</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广告时长结束 </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仅当购物者点击广告时，才需要付费。该费用将从广告积分中扣除。</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为了保护卖家，Shopee系统会自动检测无效点击，例如同一购物者的重复点击或自动点击。</a:t>
            </a: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卖家无需为此类点击付费。</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04</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增强广告</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Enhance ads</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43852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增强广告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87616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【推广广告（Boost Ads）】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 Shopee 广告上的【“+ 创建新广告”（+ Create New Ads）】，选择【推广广告（Boost Ads）】。</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3"/>
          <p:cNvPicPr>
            <a:picLocks noChangeAspect="1"/>
          </p:cNvPicPr>
          <p:nvPr>
            <p:custDataLst>
              <p:tags r:id="rId5"/>
            </p:custDataLst>
          </p:nvPr>
        </p:nvPicPr>
        <p:blipFill>
          <a:blip r:embed="rId6"/>
          <a:stretch>
            <a:fillRect/>
          </a:stretch>
        </p:blipFill>
        <p:spPr>
          <a:xfrm>
            <a:off x="3589020" y="2729230"/>
            <a:ext cx="5266690" cy="246634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66005" y="5866766"/>
            <a:ext cx="1220844" cy="523219"/>
            <a:chOff x="-1905000" y="-901700"/>
            <a:chExt cx="1244600" cy="533400"/>
          </a:xfrm>
        </p:grpSpPr>
        <p:grpSp>
          <p:nvGrpSpPr>
            <p:cNvPr id="25" name="组合 24"/>
            <p:cNvGrpSpPr/>
            <p:nvPr/>
          </p:nvGrpSpPr>
          <p:grpSpPr>
            <a:xfrm>
              <a:off x="-1905000" y="-901700"/>
              <a:ext cx="1244600" cy="101600"/>
              <a:chOff x="-1905000" y="-901700"/>
              <a:chExt cx="1244600" cy="101600"/>
            </a:xfrm>
          </p:grpSpPr>
          <p:sp>
            <p:nvSpPr>
              <p:cNvPr id="40" name="椭圆 39"/>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905000" y="-685800"/>
              <a:ext cx="1244600" cy="101600"/>
              <a:chOff x="-1905000" y="-901700"/>
              <a:chExt cx="1244600" cy="101600"/>
            </a:xfrm>
          </p:grpSpPr>
          <p:sp>
            <p:nvSpPr>
              <p:cNvPr id="34" name="椭圆 33"/>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905000" y="-469900"/>
              <a:ext cx="1244600" cy="101600"/>
              <a:chOff x="-1905000" y="-901700"/>
              <a:chExt cx="1244600" cy="101600"/>
            </a:xfrm>
          </p:grpSpPr>
          <p:sp>
            <p:nvSpPr>
              <p:cNvPr id="28" name="椭圆 27"/>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 name="组合 6"/>
          <p:cNvGrpSpPr/>
          <p:nvPr/>
        </p:nvGrpSpPr>
        <p:grpSpPr>
          <a:xfrm>
            <a:off x="385762" y="326231"/>
            <a:ext cx="542926" cy="366713"/>
            <a:chOff x="380999" y="380999"/>
            <a:chExt cx="542926" cy="366713"/>
          </a:xfrm>
        </p:grpSpPr>
        <p:sp>
          <p:nvSpPr>
            <p:cNvPr id="4" name="矩形: 圆角 3"/>
            <p:cNvSpPr/>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 name="矩形: 圆角 4"/>
            <p:cNvSpPr/>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 name="矩形: 圆角 5"/>
            <p:cNvSpPr/>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sym typeface="+mn-ea"/>
              </a:rPr>
              <a:t>教学目标</a:t>
            </a:r>
            <a:endParaRPr lang="zh-CN" altLang="en-US" sz="2400" b="1" spc="300" dirty="0">
              <a:latin typeface="思源黑体 CN Bold" panose="020B0800000000000000" charset="-122"/>
              <a:ea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753869"/>
            <a:ext cx="2895600" cy="521970"/>
          </a:xfrm>
          <a:prstGeom prst="rect">
            <a:avLst/>
          </a:prstGeom>
        </p:spPr>
        <p:txBody>
          <a:bodyPr wrap="square">
            <a:spAutoFit/>
          </a:bodyPr>
          <a:lstStyle/>
          <a:p>
            <a:r>
              <a:rPr lang="zh-CN" altLang="en-US" sz="2800" dirty="0">
                <a:solidFill>
                  <a:srgbClr val="FD8C08"/>
                </a:solidFill>
                <a:latin typeface="思源黑体 CN Regular" panose="020B0500000000000000" charset="-122"/>
                <a:ea typeface="思源黑体 CN Regular" panose="020B0500000000000000" charset="-122"/>
              </a:rPr>
              <a:t>知识目标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6" name="矩形 15"/>
          <p:cNvSpPr/>
          <p:nvPr/>
        </p:nvSpPr>
        <p:spPr>
          <a:xfrm>
            <a:off x="1257935" y="2275819"/>
            <a:ext cx="1706880" cy="245110"/>
          </a:xfrm>
          <a:prstGeom prst="rect">
            <a:avLst/>
          </a:prstGeom>
        </p:spPr>
        <p:txBody>
          <a:bodyPr wrap="none">
            <a:spAutoFit/>
          </a:bodyPr>
          <a:lstStyle/>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Knowledge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7" name="矩形 16"/>
          <p:cNvSpPr/>
          <p:nvPr/>
        </p:nvSpPr>
        <p:spPr>
          <a:xfrm>
            <a:off x="1200150" y="2598976"/>
            <a:ext cx="6096000" cy="82994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1.了解shopee广告投放的目的和方法。</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2.了解shopee广告的类型及投放流程。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矩形 17"/>
          <p:cNvSpPr/>
          <p:nvPr/>
        </p:nvSpPr>
        <p:spPr>
          <a:xfrm>
            <a:off x="1200150" y="4629861"/>
            <a:ext cx="6096000" cy="460375"/>
          </a:xfrm>
          <a:prstGeom prst="rect">
            <a:avLst/>
          </a:prstGeom>
        </p:spPr>
        <p:txBody>
          <a:bodyPr>
            <a:spAutoFit/>
          </a:bodyPr>
          <a:lstStyle/>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能够进行搜索广告、发现广告、增强广告的投放。</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 name="矩形 1"/>
          <p:cNvSpPr/>
          <p:nvPr/>
        </p:nvSpPr>
        <p:spPr>
          <a:xfrm>
            <a:off x="1200150" y="387730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技能目标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3" name="矩形 2"/>
          <p:cNvSpPr/>
          <p:nvPr/>
        </p:nvSpPr>
        <p:spPr>
          <a:xfrm>
            <a:off x="1257935" y="4399259"/>
            <a:ext cx="1300480"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skill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38252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增强广告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87616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【增强广告类型】</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选择一个增强广告类型，包括【推广7天（Boost for 7 days）】、【推广14天（Boost for 14 days）】和【自定义推广（Custom Boost）】。</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【选择商品，点击【推广（Boost）】，完成推广广告的设置。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 name="图片 14"/>
          <p:cNvPicPr>
            <a:picLocks noChangeAspect="1"/>
          </p:cNvPicPr>
          <p:nvPr>
            <p:custDataLst>
              <p:tags r:id="rId5"/>
            </p:custDataLst>
          </p:nvPr>
        </p:nvPicPr>
        <p:blipFill>
          <a:blip r:embed="rId6"/>
          <a:stretch>
            <a:fillRect/>
          </a:stretch>
        </p:blipFill>
        <p:spPr>
          <a:xfrm>
            <a:off x="1454785" y="3429000"/>
            <a:ext cx="4837430" cy="157226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16" name="图片 16"/>
          <p:cNvPicPr>
            <a:picLocks noChangeAspect="1"/>
          </p:cNvPicPr>
          <p:nvPr>
            <p:custDataLst>
              <p:tags r:id="rId7"/>
            </p:custDataLst>
          </p:nvPr>
        </p:nvPicPr>
        <p:blipFill>
          <a:blip r:embed="rId8"/>
          <a:stretch>
            <a:fillRect/>
          </a:stretch>
        </p:blipFill>
        <p:spPr>
          <a:xfrm>
            <a:off x="6972935" y="4039870"/>
            <a:ext cx="3926840" cy="73406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189990" y="2951480"/>
            <a:ext cx="6528435" cy="95313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请同学们在shopee平台上完成</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Shopee Ads的设置。</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6"/>
          <p:cNvSpPr/>
          <p:nvPr>
            <p:custDataLst>
              <p:tags r:id="rId1"/>
            </p:custDataLst>
          </p:nvPr>
        </p:nvSpPr>
        <p:spPr>
          <a:xfrm>
            <a:off x="0" y="6350"/>
            <a:ext cx="12192000" cy="5575935"/>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pPr>
            <a:endParaRPr lang="zh-CN" altLang="en-US">
              <a:sym typeface="+mn-lt"/>
            </a:endParaRPr>
          </a:p>
        </p:txBody>
      </p:sp>
      <p:sp>
        <p:nvSpPr>
          <p:cNvPr id="3" name="任意多边形: 形状 6"/>
          <p:cNvSpPr/>
          <p:nvPr>
            <p:custDataLst>
              <p:tags r:id="rId2"/>
            </p:custDataLst>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3713432" y="1858988"/>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904917" y="1722720"/>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rPr>
              <a:t>恭喜你</a:t>
            </a:r>
            <a:endPar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endParaRPr>
          </a:p>
        </p:txBody>
      </p:sp>
      <p:sp>
        <p:nvSpPr>
          <p:cNvPr id="46" name="文本框 45"/>
          <p:cNvSpPr txBox="1"/>
          <p:nvPr/>
        </p:nvSpPr>
        <p:spPr>
          <a:xfrm>
            <a:off x="4867227" y="2293145"/>
            <a:ext cx="6859707" cy="829945"/>
          </a:xfrm>
          <a:prstGeom prst="rect">
            <a:avLst/>
          </a:prstGeom>
          <a:noFill/>
        </p:spPr>
        <p:txBody>
          <a:bodyPr wrap="square" rtlCol="0">
            <a:spAutoFit/>
          </a:bodyPr>
          <a:lstStyle/>
          <a:p>
            <a:r>
              <a:rPr lang="zh-CN" altLang="en-US" sz="4800" b="1" dirty="0">
                <a:solidFill>
                  <a:schemeClr val="bg1"/>
                </a:solidFill>
                <a:effectLst>
                  <a:outerShdw blurRad="38100" dist="38100" dir="2700000" algn="tl">
                    <a:srgbClr val="000000">
                      <a:alpha val="43137"/>
                    </a:srgbClr>
                  </a:outerShdw>
                </a:effectLst>
                <a:latin typeface="+mn-ea"/>
              </a:rPr>
              <a:t>完成本任务的学习</a:t>
            </a:r>
            <a:endParaRPr lang="zh-CN" altLang="en-US" sz="4800" b="1" dirty="0">
              <a:solidFill>
                <a:schemeClr val="bg1"/>
              </a:solidFill>
              <a:effectLst>
                <a:outerShdw blurRad="38100" dist="38100" dir="2700000" algn="tl">
                  <a:srgbClr val="000000">
                    <a:alpha val="43137"/>
                  </a:srgbClr>
                </a:outerShdw>
              </a:effectLst>
              <a:latin typeface="+mn-ea"/>
            </a:endParaRPr>
          </a:p>
        </p:txBody>
      </p:sp>
      <p:sp>
        <p:nvSpPr>
          <p:cNvPr id="48" name="矩形 47"/>
          <p:cNvSpPr/>
          <p:nvPr/>
        </p:nvSpPr>
        <p:spPr>
          <a:xfrm>
            <a:off x="4867564" y="3309158"/>
            <a:ext cx="5702646" cy="260350"/>
          </a:xfrm>
          <a:prstGeom prst="rect">
            <a:avLst/>
          </a:prstGeom>
        </p:spPr>
        <p:txBody>
          <a:bodyPr wrap="square">
            <a:spAutoFit/>
          </a:bodyPr>
          <a:lstStyle/>
          <a:p>
            <a:pPr algn="dist"/>
            <a:r>
              <a:rPr lang="en-US" altLang="zh-CN" sz="1100" dirty="0">
                <a:solidFill>
                  <a:schemeClr val="bg1"/>
                </a:solidFill>
                <a:latin typeface="思源黑体 CN Medium" panose="020B0600000000000000" charset="-122"/>
                <a:ea typeface="思源黑体 CN Medium" panose="020B0600000000000000" charset="-122"/>
              </a:rPr>
              <a:t>Congratulations to you</a:t>
            </a:r>
            <a:endParaRPr lang="en-US" altLang="zh-CN" sz="1100" dirty="0">
              <a:solidFill>
                <a:schemeClr val="bg1"/>
              </a:solidFill>
              <a:latin typeface="思源黑体 CN Medium" panose="020B0600000000000000" charset="-122"/>
              <a:ea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69" name="图形 4"/>
          <p:cNvGrpSpPr/>
          <p:nvPr/>
        </p:nvGrpSpPr>
        <p:grpSpPr>
          <a:xfrm>
            <a:off x="4636941" y="6279365"/>
            <a:ext cx="170587" cy="229634"/>
            <a:chOff x="6272974" y="1642396"/>
            <a:chExt cx="247650" cy="333373"/>
          </a:xfrm>
          <a:solidFill>
            <a:schemeClr val="bg1"/>
          </a:solidFill>
        </p:grpSpPr>
        <p:sp>
          <p:nvSpPr>
            <p:cNvPr id="70" name="任意多边形: 形状 69"/>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400">
                <a:cs typeface="+mn-ea"/>
                <a:sym typeface="+mn-lt"/>
              </a:endParaRPr>
            </a:p>
          </p:txBody>
        </p:sp>
        <p:sp>
          <p:nvSpPr>
            <p:cNvPr id="71" name="任意多边形: 形状 70"/>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400">
                <a:cs typeface="+mn-ea"/>
                <a:sym typeface="+mn-lt"/>
              </a:endParaRPr>
            </a:p>
          </p:txBody>
        </p:sp>
      </p:grpSp>
      <p:sp>
        <p:nvSpPr>
          <p:cNvPr id="2" name="文本框 1"/>
          <p:cNvSpPr txBox="1"/>
          <p:nvPr>
            <p:custDataLst>
              <p:tags r:id="rId5"/>
            </p:custDataLst>
          </p:nvPr>
        </p:nvSpPr>
        <p:spPr>
          <a:xfrm>
            <a:off x="2743787" y="325566"/>
            <a:ext cx="3679190" cy="306705"/>
          </a:xfrm>
          <a:prstGeom prst="rect">
            <a:avLst/>
          </a:prstGeom>
          <a:noFill/>
        </p:spPr>
        <p:txBody>
          <a:bodyPr wrap="square" rtlCol="0">
            <a:spAutoFit/>
          </a:bodyPr>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任务导入</a:t>
            </a:r>
            <a:endParaRPr lang="zh-CN" altLang="en-US" sz="2400" b="1" spc="300" dirty="0">
              <a:latin typeface="思源黑体 CN Bold" panose="020B0800000000000000" charset="-122"/>
              <a:ea typeface="思源黑体 CN Bold" panose="020B0800000000000000" charset="-122"/>
            </a:endParaRPr>
          </a:p>
        </p:txBody>
      </p:sp>
      <p:sp>
        <p:nvSpPr>
          <p:cNvPr id="10" name="椭圆 9"/>
          <p:cNvSpPr/>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9" name="椭圆 8"/>
          <p:cNvSpPr/>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 name="椭圆 2"/>
          <p:cNvSpPr/>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16" name="组合 15"/>
          <p:cNvGrpSpPr/>
          <p:nvPr/>
        </p:nvGrpSpPr>
        <p:grpSpPr>
          <a:xfrm>
            <a:off x="2107815" y="1924009"/>
            <a:ext cx="1892938" cy="3785876"/>
            <a:chOff x="1819633" y="607219"/>
            <a:chExt cx="2926086" cy="5852172"/>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0" name="组合 19"/>
          <p:cNvGrpSpPr/>
          <p:nvPr/>
        </p:nvGrpSpPr>
        <p:grpSpPr>
          <a:xfrm>
            <a:off x="5880995" y="1715678"/>
            <a:ext cx="2050452" cy="736564"/>
            <a:chOff x="5717235" y="1715678"/>
            <a:chExt cx="2050452" cy="736564"/>
          </a:xfrm>
        </p:grpSpPr>
        <p:sp>
          <p:nvSpPr>
            <p:cNvPr id="18" name="文本框 17"/>
            <p:cNvSpPr txBox="1"/>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19" name="文本框 18"/>
            <p:cNvSpPr txBox="1"/>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20min</a:t>
              </a:r>
              <a:endParaRPr lang="en-US" altLang="zh-CN" sz="2400" dirty="0">
                <a:solidFill>
                  <a:srgbClr val="FD8C08"/>
                </a:solidFill>
              </a:endParaRPr>
            </a:p>
          </p:txBody>
        </p:sp>
      </p:grpSp>
      <p:cxnSp>
        <p:nvCxnSpPr>
          <p:cNvPr id="25" name="直接连接符 24"/>
          <p:cNvCxnSpPr/>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服装店近段时间以来销量不佳，店长吴总考虑投放shopee广告来提高商品的曝光度，增加销售额，并将广告投放任务交给A职业技术学院的学生小吴。</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小吴该如何在shopee平台上投放广告？</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1" name="图片 20" descr="shopee logo"/>
          <p:cNvPicPr>
            <a:picLocks noChangeAspect="1"/>
          </p:cNvPicPr>
          <p:nvPr/>
        </p:nvPicPr>
        <p:blipFill>
          <a:blip r:embed="rId3"/>
          <a:stretch>
            <a:fillRect/>
          </a:stretch>
        </p:blipFill>
        <p:spPr>
          <a:xfrm>
            <a:off x="8521065" y="1693545"/>
            <a:ext cx="2233295" cy="752475"/>
          </a:xfrm>
          <a:prstGeom prst="rect">
            <a:avLst/>
          </a:prstGeom>
        </p:spPr>
      </p:pic>
      <p:grpSp>
        <p:nvGrpSpPr>
          <p:cNvPr id="22" name="组合 21"/>
          <p:cNvGrpSpPr/>
          <p:nvPr/>
        </p:nvGrpSpPr>
        <p:grpSpPr>
          <a:xfrm>
            <a:off x="385762" y="326231"/>
            <a:ext cx="542926" cy="366713"/>
            <a:chOff x="380999" y="380999"/>
            <a:chExt cx="542926" cy="366713"/>
          </a:xfrm>
        </p:grpSpPr>
        <p:sp>
          <p:nvSpPr>
            <p:cNvPr id="23" name="矩形: 圆角 3"/>
            <p:cNvSpPr/>
            <p:nvPr>
              <p:custDataLst>
                <p:tags r:id="rId4"/>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圆角 4"/>
            <p:cNvSpPr/>
            <p:nvPr>
              <p:custDataLst>
                <p:tags r:id="rId5"/>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6" name="矩形: 圆角 5"/>
            <p:cNvSpPr/>
            <p:nvPr>
              <p:custDataLst>
                <p:tags r:id="rId6"/>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任务描述</a:t>
            </a:r>
            <a:endParaRPr lang="zh-CN" altLang="en-US" sz="2400" b="1" spc="300" dirty="0">
              <a:latin typeface="思源黑体 CN Bold" panose="020B0800000000000000" charset="-122"/>
              <a:ea typeface="思源黑体 CN Bold" panose="020B0800000000000000" charset="-122"/>
            </a:endParaRPr>
          </a:p>
        </p:txBody>
      </p: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Shopee 广告在 Shopee 的高流量区域向相关买家展示卖家的产品或商店，提高他们的曝光度，增加销售额。</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搜索广告即当买家利用某个关键字进行检索时，如果这个关键字与卖家广告中设定的关键字相匹配，那么在检索结果页面中会出现该商品的广告内容。</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1" name="椭圆 20"/>
          <p:cNvSpPr/>
          <p:nvPr>
            <p:custDataLst>
              <p:tags r:id="rId1"/>
            </p:custDataLst>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2" name="椭圆 21"/>
          <p:cNvSpPr/>
          <p:nvPr>
            <p:custDataLst>
              <p:tags r:id="rId2"/>
            </p:custDataLst>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3" name="椭圆 22"/>
          <p:cNvSpPr/>
          <p:nvPr>
            <p:custDataLst>
              <p:tags r:id="rId3"/>
            </p:custDataLst>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nvGrpSpPr>
          <p:cNvPr id="24" name="组合 23"/>
          <p:cNvGrpSpPr/>
          <p:nvPr/>
        </p:nvGrpSpPr>
        <p:grpSpPr>
          <a:xfrm>
            <a:off x="2107815" y="1924009"/>
            <a:ext cx="1892938" cy="3785876"/>
            <a:chOff x="1819633" y="607219"/>
            <a:chExt cx="2926086" cy="5852172"/>
          </a:xfrm>
        </p:grpSpPr>
        <p:pic>
          <p:nvPicPr>
            <p:cNvPr id="26" name="图片 2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28" name="图片 2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9" name="组合 28"/>
          <p:cNvGrpSpPr/>
          <p:nvPr/>
        </p:nvGrpSpPr>
        <p:grpSpPr>
          <a:xfrm>
            <a:off x="5880995" y="1715678"/>
            <a:ext cx="2050452" cy="736564"/>
            <a:chOff x="5717235" y="1715678"/>
            <a:chExt cx="2050452" cy="736564"/>
          </a:xfrm>
        </p:grpSpPr>
        <p:sp>
          <p:nvSpPr>
            <p:cNvPr id="30" name="文本框 29"/>
            <p:cNvSpPr txBox="1"/>
            <p:nvPr>
              <p:custDataLst>
                <p:tags r:id="rId8"/>
              </p:custDataLst>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31" name="文本框 30"/>
            <p:cNvSpPr txBox="1"/>
            <p:nvPr>
              <p:custDataLst>
                <p:tags r:id="rId9"/>
              </p:custDataLst>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20min</a:t>
              </a:r>
              <a:endParaRPr lang="en-US" altLang="zh-CN" sz="2400" dirty="0">
                <a:solidFill>
                  <a:srgbClr val="FD8C08"/>
                </a:solidFill>
              </a:endParaRPr>
            </a:p>
          </p:txBody>
        </p:sp>
      </p:grpSp>
      <p:cxnSp>
        <p:nvCxnSpPr>
          <p:cNvPr id="32" name="直接连接符 31"/>
          <p:cNvCxnSpPr/>
          <p:nvPr>
            <p:custDataLst>
              <p:tags r:id="rId10"/>
            </p:custDataLst>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33" name="图片 32" descr="shopee logo"/>
          <p:cNvPicPr>
            <a:picLocks noChangeAspect="1"/>
          </p:cNvPicPr>
          <p:nvPr>
            <p:custDataLst>
              <p:tags r:id="rId11"/>
            </p:custDataLst>
          </p:nvPr>
        </p:nvPicPr>
        <p:blipFill>
          <a:blip r:embed="rId12"/>
          <a:stretch>
            <a:fillRect/>
          </a:stretch>
        </p:blipFill>
        <p:spPr>
          <a:xfrm>
            <a:off x="8521065" y="1693545"/>
            <a:ext cx="2233295" cy="752475"/>
          </a:xfrm>
          <a:prstGeom prst="rect">
            <a:avLst/>
          </a:prstGeom>
        </p:spPr>
      </p:pic>
      <p:grpSp>
        <p:nvGrpSpPr>
          <p:cNvPr id="34" name="组合 33"/>
          <p:cNvGrpSpPr/>
          <p:nvPr/>
        </p:nvGrpSpPr>
        <p:grpSpPr>
          <a:xfrm>
            <a:off x="385762" y="326231"/>
            <a:ext cx="542926" cy="366713"/>
            <a:chOff x="380999" y="380999"/>
            <a:chExt cx="542926" cy="366713"/>
          </a:xfrm>
        </p:grpSpPr>
        <p:sp>
          <p:nvSpPr>
            <p:cNvPr id="35" name="矩形: 圆角 3"/>
            <p:cNvSpPr/>
            <p:nvPr>
              <p:custDataLst>
                <p:tags r:id="rId1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矩形: 圆角 4"/>
            <p:cNvSpPr/>
            <p:nvPr>
              <p:custDataLst>
                <p:tags r:id="rId1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7" name="矩形: 圆角 5"/>
            <p:cNvSpPr/>
            <p:nvPr>
              <p:custDataLst>
                <p:tags r:id="rId1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任务描述</a:t>
            </a:r>
            <a:endParaRPr lang="zh-CN" altLang="en-US" sz="2400" b="1" spc="300" dirty="0">
              <a:latin typeface="思源黑体 CN Bold" panose="020B0800000000000000" charset="-122"/>
              <a:ea typeface="思源黑体 CN Bold" panose="020B0800000000000000" charset="-122"/>
            </a:endParaRPr>
          </a:p>
        </p:txBody>
      </p: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发现广告会出现在“商品详情页”的“相似商品栏目”、Shopee首页的“每日新发现栏目”和商品详情页面中的“相似商品”和“猜你喜欢”等位置，发现广告出现的位置与买家搜索什么关键字没有关系。</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因此，本任务中小吴需要选择将要投放广告的产品，并在平台上进行广告投放操作。</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1" name="椭圆 20"/>
          <p:cNvSpPr/>
          <p:nvPr>
            <p:custDataLst>
              <p:tags r:id="rId1"/>
            </p:custDataLst>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2" name="椭圆 21"/>
          <p:cNvSpPr/>
          <p:nvPr>
            <p:custDataLst>
              <p:tags r:id="rId2"/>
            </p:custDataLst>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3" name="椭圆 22"/>
          <p:cNvSpPr/>
          <p:nvPr>
            <p:custDataLst>
              <p:tags r:id="rId3"/>
            </p:custDataLst>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nvGrpSpPr>
          <p:cNvPr id="24" name="组合 23"/>
          <p:cNvGrpSpPr/>
          <p:nvPr/>
        </p:nvGrpSpPr>
        <p:grpSpPr>
          <a:xfrm>
            <a:off x="2107815" y="1924009"/>
            <a:ext cx="1892938" cy="3785876"/>
            <a:chOff x="1819633" y="607219"/>
            <a:chExt cx="2926086" cy="5852172"/>
          </a:xfrm>
        </p:grpSpPr>
        <p:pic>
          <p:nvPicPr>
            <p:cNvPr id="26" name="图片 2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28" name="图片 2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9" name="组合 28"/>
          <p:cNvGrpSpPr/>
          <p:nvPr/>
        </p:nvGrpSpPr>
        <p:grpSpPr>
          <a:xfrm>
            <a:off x="5880995" y="1715678"/>
            <a:ext cx="2050452" cy="736564"/>
            <a:chOff x="5717235" y="1715678"/>
            <a:chExt cx="2050452" cy="736564"/>
          </a:xfrm>
        </p:grpSpPr>
        <p:sp>
          <p:nvSpPr>
            <p:cNvPr id="30" name="文本框 29"/>
            <p:cNvSpPr txBox="1"/>
            <p:nvPr>
              <p:custDataLst>
                <p:tags r:id="rId8"/>
              </p:custDataLst>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31" name="文本框 30"/>
            <p:cNvSpPr txBox="1"/>
            <p:nvPr>
              <p:custDataLst>
                <p:tags r:id="rId9"/>
              </p:custDataLst>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20min</a:t>
              </a:r>
              <a:endParaRPr lang="en-US" altLang="zh-CN" sz="2400" dirty="0">
                <a:solidFill>
                  <a:srgbClr val="FD8C08"/>
                </a:solidFill>
              </a:endParaRPr>
            </a:p>
          </p:txBody>
        </p:sp>
      </p:grpSp>
      <p:cxnSp>
        <p:nvCxnSpPr>
          <p:cNvPr id="32" name="直接连接符 31"/>
          <p:cNvCxnSpPr/>
          <p:nvPr>
            <p:custDataLst>
              <p:tags r:id="rId10"/>
            </p:custDataLst>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33" name="图片 32" descr="shopee logo"/>
          <p:cNvPicPr>
            <a:picLocks noChangeAspect="1"/>
          </p:cNvPicPr>
          <p:nvPr>
            <p:custDataLst>
              <p:tags r:id="rId11"/>
            </p:custDataLst>
          </p:nvPr>
        </p:nvPicPr>
        <p:blipFill>
          <a:blip r:embed="rId12"/>
          <a:stretch>
            <a:fillRect/>
          </a:stretch>
        </p:blipFill>
        <p:spPr>
          <a:xfrm>
            <a:off x="8521065" y="1693545"/>
            <a:ext cx="2233295" cy="752475"/>
          </a:xfrm>
          <a:prstGeom prst="rect">
            <a:avLst/>
          </a:prstGeom>
        </p:spPr>
      </p:pic>
      <p:grpSp>
        <p:nvGrpSpPr>
          <p:cNvPr id="34" name="组合 33"/>
          <p:cNvGrpSpPr/>
          <p:nvPr/>
        </p:nvGrpSpPr>
        <p:grpSpPr>
          <a:xfrm>
            <a:off x="385762" y="326231"/>
            <a:ext cx="542926" cy="366713"/>
            <a:chOff x="380999" y="380999"/>
            <a:chExt cx="542926" cy="366713"/>
          </a:xfrm>
        </p:grpSpPr>
        <p:sp>
          <p:nvSpPr>
            <p:cNvPr id="35" name="矩形: 圆角 3"/>
            <p:cNvSpPr/>
            <p:nvPr>
              <p:custDataLst>
                <p:tags r:id="rId1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矩形: 圆角 4"/>
            <p:cNvSpPr/>
            <p:nvPr>
              <p:custDataLst>
                <p:tags r:id="rId1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7" name="矩形: 圆角 5"/>
            <p:cNvSpPr/>
            <p:nvPr>
              <p:custDataLst>
                <p:tags r:id="rId1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任务属性</a:t>
            </a:r>
            <a:endParaRPr lang="zh-CN" altLang="en-US" sz="2400" b="1" spc="300" dirty="0">
              <a:latin typeface="思源黑体 CN Bold" panose="020B0800000000000000" charset="-122"/>
              <a:ea typeface="思源黑体 CN Bold" panose="020B0800000000000000" charset="-122"/>
            </a:endParaRPr>
          </a:p>
        </p:txBody>
      </p:sp>
      <p:sp>
        <p:nvSpPr>
          <p:cNvPr id="10" name="矩形: 圆角 9"/>
          <p:cNvSpPr/>
          <p:nvPr/>
        </p:nvSpPr>
        <p:spPr>
          <a:xfrm>
            <a:off x="1295400" y="1320800"/>
            <a:ext cx="1663700" cy="5029200"/>
          </a:xfrm>
          <a:prstGeom prst="roundRect">
            <a:avLst>
              <a:gd name="adj" fmla="val 7507"/>
            </a:avLst>
          </a:prstGeom>
          <a:solidFill>
            <a:srgbClr val="FD8C08"/>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mn-ea"/>
              <a:sym typeface="+mn-ea"/>
            </a:endParaRPr>
          </a:p>
        </p:txBody>
      </p:sp>
      <p:sp>
        <p:nvSpPr>
          <p:cNvPr id="11" name="矩形 10"/>
          <p:cNvSpPr/>
          <p:nvPr/>
        </p:nvSpPr>
        <p:spPr>
          <a:xfrm>
            <a:off x="1468755" y="3617595"/>
            <a:ext cx="1319530" cy="460375"/>
          </a:xfrm>
          <a:prstGeom prst="rect">
            <a:avLst/>
          </a:prstGeom>
        </p:spPr>
        <p:txBody>
          <a:bodyPr wrap="square">
            <a:spAutoFit/>
          </a:bodyPr>
          <a:lstStyle/>
          <a:p>
            <a:pPr algn="ctr"/>
            <a:r>
              <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TikTok</a:t>
            </a:r>
            <a:endPar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2" name="椭圆 11"/>
          <p:cNvSpPr/>
          <p:nvPr/>
        </p:nvSpPr>
        <p:spPr>
          <a:xfrm>
            <a:off x="1567362" y="2145907"/>
            <a:ext cx="1119776" cy="1119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19584" y="5066920"/>
            <a:ext cx="2017316" cy="368300"/>
          </a:xfrm>
          <a:prstGeom prst="rect">
            <a:avLst/>
          </a:prstGeom>
          <a:noFill/>
        </p:spPr>
        <p:txBody>
          <a:bodyPr wrap="square">
            <a:spAutoFit/>
          </a:bodyPr>
          <a:lstStyle/>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Task </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Properties</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4" name="任意多边形: 形状 13"/>
          <p:cNvSpPr/>
          <p:nvPr/>
        </p:nvSpPr>
        <p:spPr>
          <a:xfrm>
            <a:off x="1722568" y="2301168"/>
            <a:ext cx="809363" cy="80925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cxnSp>
        <p:nvCxnSpPr>
          <p:cNvPr id="15" name="直接连接符 14"/>
          <p:cNvCxnSpPr/>
          <p:nvPr/>
        </p:nvCxnSpPr>
        <p:spPr>
          <a:xfrm>
            <a:off x="3441700" y="1520825"/>
            <a:ext cx="0" cy="472440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307116" y="1772357"/>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1</a:t>
            </a:r>
            <a:endParaRPr lang="zh-CN" altLang="en-US" sz="1050" dirty="0">
              <a:latin typeface="汉仪雅酷黑 45W" panose="020B0404020202020204" pitchFamily="34" charset="-122"/>
              <a:ea typeface="汉仪雅酷黑 45W" panose="020B0404020202020204" pitchFamily="34" charset="-122"/>
            </a:endParaRPr>
          </a:p>
        </p:txBody>
      </p:sp>
      <p:sp>
        <p:nvSpPr>
          <p:cNvPr id="38" name="矩形 37"/>
          <p:cNvSpPr/>
          <p:nvPr>
            <p:custDataLst>
              <p:tags r:id="rId1"/>
            </p:custDataLst>
          </p:nvPr>
        </p:nvSpPr>
        <p:spPr>
          <a:xfrm>
            <a:off x="3723568" y="1670757"/>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岗位属性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9" name="文本框 38"/>
          <p:cNvSpPr txBox="1"/>
          <p:nvPr/>
        </p:nvSpPr>
        <p:spPr>
          <a:xfrm>
            <a:off x="3736903" y="2011438"/>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Job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4" name="椭圆 33"/>
          <p:cNvSpPr/>
          <p:nvPr/>
        </p:nvSpPr>
        <p:spPr>
          <a:xfrm>
            <a:off x="3307116" y="2729420"/>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2</a:t>
            </a:r>
            <a:endParaRPr lang="zh-CN" altLang="en-US" sz="1050" dirty="0">
              <a:latin typeface="汉仪雅酷黑 45W" panose="020B0404020202020204" pitchFamily="34" charset="-122"/>
              <a:ea typeface="汉仪雅酷黑 45W" panose="020B0404020202020204" pitchFamily="34" charset="-122"/>
            </a:endParaRPr>
          </a:p>
        </p:txBody>
      </p:sp>
      <p:sp>
        <p:nvSpPr>
          <p:cNvPr id="35" name="矩形 34"/>
          <p:cNvSpPr/>
          <p:nvPr>
            <p:custDataLst>
              <p:tags r:id="rId2"/>
            </p:custDataLst>
          </p:nvPr>
        </p:nvSpPr>
        <p:spPr>
          <a:xfrm>
            <a:off x="3723568" y="2627820"/>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课程属性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6" name="文本框 35"/>
          <p:cNvSpPr txBox="1"/>
          <p:nvPr/>
        </p:nvSpPr>
        <p:spPr>
          <a:xfrm>
            <a:off x="3736903" y="2968501"/>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Course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1" name="椭圆 30"/>
          <p:cNvSpPr/>
          <p:nvPr/>
        </p:nvSpPr>
        <p:spPr>
          <a:xfrm>
            <a:off x="3307116" y="4643546"/>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4</a:t>
            </a:r>
            <a:endParaRPr lang="zh-CN" altLang="en-US" sz="1050" dirty="0">
              <a:latin typeface="汉仪雅酷黑 45W" panose="020B0404020202020204" pitchFamily="34" charset="-122"/>
              <a:ea typeface="汉仪雅酷黑 45W" panose="020B0404020202020204" pitchFamily="34" charset="-122"/>
            </a:endParaRPr>
          </a:p>
        </p:txBody>
      </p:sp>
      <p:sp>
        <p:nvSpPr>
          <p:cNvPr id="32" name="矩形 31"/>
          <p:cNvSpPr/>
          <p:nvPr>
            <p:custDataLst>
              <p:tags r:id="rId3"/>
            </p:custDataLst>
          </p:nvPr>
        </p:nvSpPr>
        <p:spPr>
          <a:xfrm>
            <a:off x="3723568" y="4541946"/>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职业考试</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3" name="文本框 32"/>
          <p:cNvSpPr txBox="1"/>
          <p:nvPr/>
        </p:nvSpPr>
        <p:spPr>
          <a:xfrm>
            <a:off x="3736903" y="4882627"/>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Vocational Examination</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8" name="椭圆 27"/>
          <p:cNvSpPr/>
          <p:nvPr/>
        </p:nvSpPr>
        <p:spPr>
          <a:xfrm>
            <a:off x="3307116" y="5600608"/>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5</a:t>
            </a:r>
            <a:endParaRPr lang="zh-CN" altLang="en-US" sz="1050" dirty="0">
              <a:latin typeface="汉仪雅酷黑 45W" panose="020B0404020202020204" pitchFamily="34" charset="-122"/>
              <a:ea typeface="汉仪雅酷黑 45W" panose="020B0404020202020204" pitchFamily="34" charset="-122"/>
            </a:endParaRPr>
          </a:p>
        </p:txBody>
      </p:sp>
      <p:sp>
        <p:nvSpPr>
          <p:cNvPr id="29" name="矩形 28"/>
          <p:cNvSpPr/>
          <p:nvPr>
            <p:custDataLst>
              <p:tags r:id="rId4"/>
            </p:custDataLst>
          </p:nvPr>
        </p:nvSpPr>
        <p:spPr>
          <a:xfrm>
            <a:off x="3723568" y="5499008"/>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实训任务</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0" name="文本框 29"/>
          <p:cNvSpPr txBox="1"/>
          <p:nvPr/>
        </p:nvSpPr>
        <p:spPr>
          <a:xfrm>
            <a:off x="3736903" y="5839689"/>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Simulation Tasks </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5" name="椭圆 24"/>
          <p:cNvSpPr/>
          <p:nvPr/>
        </p:nvSpPr>
        <p:spPr>
          <a:xfrm>
            <a:off x="3307116" y="3686483"/>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3</a:t>
            </a:r>
            <a:endParaRPr lang="zh-CN" altLang="en-US" sz="1050" dirty="0">
              <a:latin typeface="汉仪雅酷黑 45W" panose="020B0404020202020204" pitchFamily="34" charset="-122"/>
              <a:ea typeface="汉仪雅酷黑 45W" panose="020B0404020202020204" pitchFamily="34" charset="-122"/>
            </a:endParaRPr>
          </a:p>
        </p:txBody>
      </p:sp>
      <p:sp>
        <p:nvSpPr>
          <p:cNvPr id="26" name="矩形 25"/>
          <p:cNvSpPr/>
          <p:nvPr>
            <p:custDataLst>
              <p:tags r:id="rId5"/>
            </p:custDataLst>
          </p:nvPr>
        </p:nvSpPr>
        <p:spPr>
          <a:xfrm>
            <a:off x="3723568" y="3584883"/>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赛项属性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27" name="文本框 26"/>
          <p:cNvSpPr txBox="1"/>
          <p:nvPr/>
        </p:nvSpPr>
        <p:spPr>
          <a:xfrm>
            <a:off x="3736903" y="3925564"/>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Event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cxnSp>
        <p:nvCxnSpPr>
          <p:cNvPr id="21" name="直接连接符 20"/>
          <p:cNvCxnSpPr/>
          <p:nvPr/>
        </p:nvCxnSpPr>
        <p:spPr>
          <a:xfrm>
            <a:off x="6022583" y="24040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22583" y="33819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22583" y="4301278"/>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22583" y="5257331"/>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849620" y="1588770"/>
            <a:ext cx="5277485"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本任务可以培养跨境推广助理岗位的辅助开展跨境电商站内广告投放能力。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本任务可以培养海外推广专员岗位的开展促销推广的能力。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1" name="矩形 40"/>
          <p:cNvSpPr/>
          <p:nvPr/>
        </p:nvSpPr>
        <p:spPr>
          <a:xfrm>
            <a:off x="5849620" y="2373630"/>
            <a:ext cx="5842635" cy="1050290"/>
          </a:xfrm>
          <a:prstGeom prst="rect">
            <a:avLst/>
          </a:prstGeom>
        </p:spPr>
        <p:txBody>
          <a:bodyPr wrap="square">
            <a:spAutoFit/>
          </a:bodyPr>
          <a:lstStyle/>
          <a:p>
            <a:pPr>
              <a:lnSpc>
                <a:spcPct val="13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本任务适用于《跨境电子商务（730702）》专业—《跨境商品推广》课程。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3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本任务适用于《跨境电子商务（730702）》专业—《跨境电子商务基础》课程。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3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本任务适用于《跨境电子商务（530702）》专业—《国际市场推广》课程。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3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本任务适用于《跨境电子商务（330702）》专业—《海外推广》课程。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2" name="矩形 41"/>
          <p:cNvSpPr/>
          <p:nvPr/>
        </p:nvSpPr>
        <p:spPr>
          <a:xfrm>
            <a:off x="5849620" y="3494405"/>
            <a:ext cx="5739130"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本任务有助于《全国职业院校技能大赛-GZ104跨境电子商务赛项》</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模块二：跨境电子商务数据化运营与推广－任务 4：跨境电子商务数据化运营推广。</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3" name="矩形 42"/>
          <p:cNvSpPr/>
          <p:nvPr/>
        </p:nvSpPr>
        <p:spPr>
          <a:xfrm>
            <a:off x="5849620" y="4447571"/>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本任务有助于《电子商务师五级》职业考试的学习。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4" name="矩形 43"/>
          <p:cNvSpPr/>
          <p:nvPr/>
        </p:nvSpPr>
        <p:spPr>
          <a:xfrm>
            <a:off x="5849620" y="5400430"/>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本任务属于实训任务，学习结束后将进行实操训练。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 name="矩形 1"/>
          <p:cNvSpPr/>
          <p:nvPr/>
        </p:nvSpPr>
        <p:spPr>
          <a:xfrm>
            <a:off x="1296035" y="4114165"/>
            <a:ext cx="1663065" cy="460375"/>
          </a:xfrm>
          <a:prstGeom prst="rect">
            <a:avLst/>
          </a:prstGeom>
        </p:spPr>
        <p:txBody>
          <a:bodyPr wrap="square">
            <a:spAutoFit/>
          </a:bodyPr>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任务属性</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grpSp>
        <p:nvGrpSpPr>
          <p:cNvPr id="18" name="组合 17"/>
          <p:cNvGrpSpPr/>
          <p:nvPr/>
        </p:nvGrpSpPr>
        <p:grpSpPr>
          <a:xfrm>
            <a:off x="385762" y="326231"/>
            <a:ext cx="542926" cy="366713"/>
            <a:chOff x="380999" y="380999"/>
            <a:chExt cx="542926" cy="366713"/>
          </a:xfrm>
        </p:grpSpPr>
        <p:sp>
          <p:nvSpPr>
            <p:cNvPr id="19" name="矩形: 圆角 3"/>
            <p:cNvSpPr/>
            <p:nvPr>
              <p:custDataLst>
                <p:tags r:id="rId6"/>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0" name="矩形: 圆角 4"/>
            <p:cNvSpPr/>
            <p:nvPr>
              <p:custDataLst>
                <p:tags r:id="rId7"/>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矩形: 圆角 5"/>
            <p:cNvSpPr/>
            <p:nvPr>
              <p:custDataLst>
                <p:tags r:id="rId8"/>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1" name="矩形: 圆角 18"/>
          <p:cNvSpPr/>
          <p:nvPr>
            <p:custDataLst>
              <p:tags r:id="rId1"/>
            </p:custDataLst>
          </p:nvPr>
        </p:nvSpPr>
        <p:spPr>
          <a:xfrm>
            <a:off x="343471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圆角 19"/>
          <p:cNvSpPr/>
          <p:nvPr>
            <p:custDataLst>
              <p:tags r:id="rId2"/>
            </p:custDataLst>
          </p:nvPr>
        </p:nvSpPr>
        <p:spPr>
          <a:xfrm>
            <a:off x="610870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3"/>
            </p:custDataLst>
          </p:nvPr>
        </p:nvSpPr>
        <p:spPr>
          <a:xfrm>
            <a:off x="4287054" y="2366149"/>
            <a:ext cx="857839" cy="706755"/>
          </a:xfrm>
          <a:prstGeom prst="rect">
            <a:avLst/>
          </a:prstGeom>
          <a:noFill/>
        </p:spPr>
        <p:txBody>
          <a:bodyPr wrap="square" rtlCol="0">
            <a:spAutoFit/>
          </a:bodyPr>
          <a:p>
            <a:pPr algn="ctr"/>
            <a:r>
              <a:rPr lang="en-US" altLang="zh-CN" sz="4000" b="1" spc="-150" dirty="0">
                <a:solidFill>
                  <a:srgbClr val="FD8C08"/>
                </a:solidFill>
              </a:rPr>
              <a:t>02</a:t>
            </a:r>
            <a:endParaRPr lang="en-US" altLang="zh-CN" sz="4000" b="1" spc="-150" dirty="0">
              <a:solidFill>
                <a:srgbClr val="FD8C08"/>
              </a:solidFill>
            </a:endParaRPr>
          </a:p>
        </p:txBody>
      </p:sp>
      <p:sp>
        <p:nvSpPr>
          <p:cNvPr id="25" name="文本框 24"/>
          <p:cNvSpPr txBox="1"/>
          <p:nvPr>
            <p:custDataLst>
              <p:tags r:id="rId4"/>
            </p:custDataLst>
          </p:nvPr>
        </p:nvSpPr>
        <p:spPr>
          <a:xfrm>
            <a:off x="6960875" y="2366149"/>
            <a:ext cx="857839" cy="706755"/>
          </a:xfrm>
          <a:prstGeom prst="rect">
            <a:avLst/>
          </a:prstGeom>
          <a:noFill/>
          <a:effectLst/>
        </p:spPr>
        <p:txBody>
          <a:bodyPr wrap="square" rtlCol="0">
            <a:spAutoFit/>
          </a:bodyPr>
          <a:p>
            <a:pPr algn="ctr"/>
            <a:r>
              <a:rPr lang="en-US" altLang="zh-CN" sz="4000" b="1" spc="-150" dirty="0">
                <a:solidFill>
                  <a:srgbClr val="FD8C08"/>
                </a:solidFill>
              </a:rPr>
              <a:t>03</a:t>
            </a:r>
            <a:endParaRPr lang="en-US" altLang="zh-CN" sz="4000" b="1" spc="-150" dirty="0">
              <a:solidFill>
                <a:srgbClr val="FD8C08"/>
              </a:solidFill>
            </a:endParaRPr>
          </a:p>
        </p:txBody>
      </p:sp>
      <p:sp>
        <p:nvSpPr>
          <p:cNvPr id="26" name="文本框 25"/>
          <p:cNvSpPr txBox="1"/>
          <p:nvPr>
            <p:custDataLst>
              <p:tags r:id="rId5"/>
            </p:custDataLst>
          </p:nvPr>
        </p:nvSpPr>
        <p:spPr>
          <a:xfrm>
            <a:off x="3783254" y="3161283"/>
            <a:ext cx="1865437" cy="1014730"/>
          </a:xfrm>
          <a:prstGeom prst="rect">
            <a:avLst/>
          </a:prstGeom>
          <a:noFill/>
        </p:spPr>
        <p:txBody>
          <a:bodyPr wrap="square" rtlCol="0">
            <a:spAutoFit/>
          </a:bodyPr>
          <a:p>
            <a:pPr algn="ctr"/>
            <a:r>
              <a:rPr lang="zh-CN" altLang="en-US" sz="3000" dirty="0"/>
              <a:t>搜索</a:t>
            </a:r>
            <a:endParaRPr lang="zh-CN" altLang="en-US" sz="3000" dirty="0"/>
          </a:p>
          <a:p>
            <a:pPr algn="ctr"/>
            <a:r>
              <a:rPr lang="zh-CN" altLang="en-US" sz="3000" dirty="0"/>
              <a:t>广告</a:t>
            </a:r>
            <a:endParaRPr lang="zh-CN" altLang="en-US" sz="3000" dirty="0"/>
          </a:p>
        </p:txBody>
      </p:sp>
      <p:sp>
        <p:nvSpPr>
          <p:cNvPr id="27" name="文本框 26"/>
          <p:cNvSpPr txBox="1"/>
          <p:nvPr>
            <p:custDataLst>
              <p:tags r:id="rId6"/>
            </p:custDataLst>
          </p:nvPr>
        </p:nvSpPr>
        <p:spPr>
          <a:xfrm>
            <a:off x="6458905" y="3161283"/>
            <a:ext cx="1865437" cy="1014730"/>
          </a:xfrm>
          <a:prstGeom prst="rect">
            <a:avLst/>
          </a:prstGeom>
          <a:noFill/>
          <a:effectLst/>
        </p:spPr>
        <p:txBody>
          <a:bodyPr wrap="square" rtlCol="0">
            <a:spAutoFit/>
          </a:bodyPr>
          <a:p>
            <a:pPr algn="ctr"/>
            <a:r>
              <a:rPr lang="zh-CN" altLang="en-US" sz="3000" dirty="0">
                <a:solidFill>
                  <a:schemeClr val="tx1">
                    <a:lumMod val="100000"/>
                  </a:schemeClr>
                </a:solidFill>
              </a:rPr>
              <a:t>关联</a:t>
            </a:r>
            <a:endParaRPr lang="zh-CN" altLang="en-US" sz="3000" dirty="0">
              <a:solidFill>
                <a:schemeClr val="tx1">
                  <a:lumMod val="100000"/>
                </a:schemeClr>
              </a:solidFill>
            </a:endParaRPr>
          </a:p>
          <a:p>
            <a:pPr algn="ctr"/>
            <a:r>
              <a:rPr lang="zh-CN" altLang="en-US" sz="3000" dirty="0">
                <a:solidFill>
                  <a:schemeClr val="tx1">
                    <a:lumMod val="100000"/>
                  </a:schemeClr>
                </a:solidFill>
              </a:rPr>
              <a:t>广告</a:t>
            </a:r>
            <a:endParaRPr lang="zh-CN" altLang="en-US" sz="3000" dirty="0">
              <a:solidFill>
                <a:schemeClr val="tx1">
                  <a:lumMod val="100000"/>
                </a:schemeClr>
              </a:solidFill>
            </a:endParaRPr>
          </a:p>
        </p:txBody>
      </p:sp>
      <p:sp>
        <p:nvSpPr>
          <p:cNvPr id="28" name="矩形: 圆角 18"/>
          <p:cNvSpPr/>
          <p:nvPr>
            <p:custDataLst>
              <p:tags r:id="rId7"/>
            </p:custDataLst>
          </p:nvPr>
        </p:nvSpPr>
        <p:spPr>
          <a:xfrm>
            <a:off x="76073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custDataLst>
              <p:tags r:id="rId8"/>
            </p:custDataLst>
          </p:nvPr>
        </p:nvGrpSpPr>
        <p:grpSpPr>
          <a:xfrm>
            <a:off x="1418922" y="6115872"/>
            <a:ext cx="1351540" cy="104990"/>
            <a:chOff x="-2077497" y="2055193"/>
            <a:chExt cx="1351540" cy="104990"/>
          </a:xfrm>
        </p:grpSpPr>
        <p:sp>
          <p:nvSpPr>
            <p:cNvPr id="30" name="平行四边形 29"/>
            <p:cNvSpPr/>
            <p:nvPr>
              <p:custDataLst>
                <p:tags r:id="rId9"/>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36" name="平行四边形 35"/>
            <p:cNvSpPr/>
            <p:nvPr>
              <p:custDataLst>
                <p:tags r:id="rId10"/>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38" name="平行四边形 37"/>
            <p:cNvSpPr/>
            <p:nvPr>
              <p:custDataLst>
                <p:tags r:id="rId11"/>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39" name="平行四边形 38"/>
            <p:cNvSpPr/>
            <p:nvPr>
              <p:custDataLst>
                <p:tags r:id="rId12"/>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1" name="矩形 40"/>
          <p:cNvSpPr/>
          <p:nvPr>
            <p:custDataLst>
              <p:tags r:id="rId13"/>
            </p:custDataLst>
          </p:nvPr>
        </p:nvSpPr>
        <p:spPr>
          <a:xfrm>
            <a:off x="4009251" y="4284405"/>
            <a:ext cx="1532890" cy="22987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Search ads</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43" name="矩形 42"/>
          <p:cNvSpPr/>
          <p:nvPr>
            <p:custDataLst>
              <p:tags r:id="rId14"/>
            </p:custDataLst>
          </p:nvPr>
        </p:nvSpPr>
        <p:spPr>
          <a:xfrm>
            <a:off x="6468141" y="4284405"/>
            <a:ext cx="1928495" cy="229870"/>
          </a:xfrm>
          <a:prstGeom prst="rect">
            <a:avLst/>
          </a:prstGeom>
          <a:effectLst/>
        </p:spPr>
        <p:txBody>
          <a:bodyPr wrap="none">
            <a:spAutoFit/>
          </a:bodyPr>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Discovery Ads</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48" name="组合 47"/>
          <p:cNvGrpSpPr/>
          <p:nvPr>
            <p:custDataLst>
              <p:tags r:id="rId15"/>
            </p:custDataLst>
          </p:nvPr>
        </p:nvGrpSpPr>
        <p:grpSpPr>
          <a:xfrm>
            <a:off x="4126822" y="6115872"/>
            <a:ext cx="1351280" cy="104990"/>
            <a:chOff x="-2077497" y="2055193"/>
            <a:chExt cx="1351540" cy="104990"/>
          </a:xfrm>
        </p:grpSpPr>
        <p:sp>
          <p:nvSpPr>
            <p:cNvPr id="50" name="平行四边形 49"/>
            <p:cNvSpPr/>
            <p:nvPr>
              <p:custDataLst>
                <p:tags r:id="rId16"/>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1" name="平行四边形 50"/>
            <p:cNvSpPr/>
            <p:nvPr>
              <p:custDataLst>
                <p:tags r:id="rId17"/>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2" name="平行四边形 51"/>
            <p:cNvSpPr/>
            <p:nvPr>
              <p:custDataLst>
                <p:tags r:id="rId18"/>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3" name="平行四边形 52"/>
            <p:cNvSpPr/>
            <p:nvPr>
              <p:custDataLst>
                <p:tags r:id="rId19"/>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54" name="组合 53"/>
          <p:cNvGrpSpPr/>
          <p:nvPr>
            <p:custDataLst>
              <p:tags r:id="rId20"/>
            </p:custDataLst>
          </p:nvPr>
        </p:nvGrpSpPr>
        <p:grpSpPr>
          <a:xfrm>
            <a:off x="6834462" y="6115872"/>
            <a:ext cx="1351280" cy="104990"/>
            <a:chOff x="-2077497" y="2055193"/>
            <a:chExt cx="1351540" cy="104990"/>
          </a:xfrm>
        </p:grpSpPr>
        <p:sp>
          <p:nvSpPr>
            <p:cNvPr id="55" name="平行四边形 54"/>
            <p:cNvSpPr/>
            <p:nvPr>
              <p:custDataLst>
                <p:tags r:id="rId21"/>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6" name="平行四边形 55"/>
            <p:cNvSpPr/>
            <p:nvPr>
              <p:custDataLst>
                <p:tags r:id="rId22"/>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7" name="平行四边形 56"/>
            <p:cNvSpPr/>
            <p:nvPr>
              <p:custDataLst>
                <p:tags r:id="rId23"/>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8" name="平行四边形 57"/>
            <p:cNvSpPr/>
            <p:nvPr>
              <p:custDataLst>
                <p:tags r:id="rId24"/>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59" name="矩形: 圆角 18"/>
          <p:cNvSpPr/>
          <p:nvPr>
            <p:custDataLst>
              <p:tags r:id="rId25"/>
            </p:custDataLst>
          </p:nvPr>
        </p:nvSpPr>
        <p:spPr>
          <a:xfrm>
            <a:off x="878268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custDataLst>
              <p:tags r:id="rId26"/>
            </p:custDataLst>
          </p:nvPr>
        </p:nvGrpSpPr>
        <p:grpSpPr>
          <a:xfrm>
            <a:off x="9542102" y="6116507"/>
            <a:ext cx="1351280" cy="104990"/>
            <a:chOff x="-2077497" y="2055193"/>
            <a:chExt cx="1351540" cy="104990"/>
          </a:xfrm>
        </p:grpSpPr>
        <p:sp>
          <p:nvSpPr>
            <p:cNvPr id="61" name="平行四边形 60"/>
            <p:cNvSpPr/>
            <p:nvPr>
              <p:custDataLst>
                <p:tags r:id="rId27"/>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2" name="平行四边形 61"/>
            <p:cNvSpPr/>
            <p:nvPr>
              <p:custDataLst>
                <p:tags r:id="rId28"/>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3" name="平行四边形 62"/>
            <p:cNvSpPr/>
            <p:nvPr>
              <p:custDataLst>
                <p:tags r:id="rId29"/>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4" name="平行四边形 63"/>
            <p:cNvSpPr/>
            <p:nvPr>
              <p:custDataLst>
                <p:tags r:id="rId30"/>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66" name="文本框 65"/>
          <p:cNvSpPr txBox="1"/>
          <p:nvPr>
            <p:custDataLst>
              <p:tags r:id="rId31"/>
            </p:custDataLst>
          </p:nvPr>
        </p:nvSpPr>
        <p:spPr>
          <a:xfrm>
            <a:off x="1613069" y="2366149"/>
            <a:ext cx="857839" cy="706755"/>
          </a:xfrm>
          <a:prstGeom prst="rect">
            <a:avLst/>
          </a:prstGeom>
          <a:noFill/>
        </p:spPr>
        <p:txBody>
          <a:bodyPr wrap="square" rtlCol="0">
            <a:spAutoFit/>
          </a:bodyPr>
          <a:p>
            <a:pPr algn="ctr"/>
            <a:r>
              <a:rPr lang="en-US" altLang="zh-CN" sz="4000" b="1" spc="-150" dirty="0">
                <a:solidFill>
                  <a:srgbClr val="FD8C08"/>
                </a:solidFill>
              </a:rPr>
              <a:t>01</a:t>
            </a:r>
            <a:endParaRPr lang="en-US" altLang="zh-CN" sz="4000" b="1" spc="-150" dirty="0">
              <a:solidFill>
                <a:srgbClr val="FD8C08"/>
              </a:solidFill>
            </a:endParaRPr>
          </a:p>
        </p:txBody>
      </p:sp>
      <p:sp>
        <p:nvSpPr>
          <p:cNvPr id="68" name="文本框 67"/>
          <p:cNvSpPr txBox="1"/>
          <p:nvPr>
            <p:custDataLst>
              <p:tags r:id="rId32"/>
            </p:custDataLst>
          </p:nvPr>
        </p:nvSpPr>
        <p:spPr>
          <a:xfrm>
            <a:off x="1109269" y="3161283"/>
            <a:ext cx="1865437" cy="1014730"/>
          </a:xfrm>
          <a:prstGeom prst="rect">
            <a:avLst/>
          </a:prstGeom>
          <a:noFill/>
        </p:spPr>
        <p:txBody>
          <a:bodyPr wrap="square" rtlCol="0">
            <a:spAutoFit/>
          </a:bodyPr>
          <a:p>
            <a:pPr algn="ctr"/>
            <a:r>
              <a:rPr lang="zh-CN" altLang="en-US" sz="3000" dirty="0"/>
              <a:t>创建</a:t>
            </a:r>
            <a:endParaRPr lang="zh-CN" altLang="en-US" sz="3000" dirty="0"/>
          </a:p>
          <a:p>
            <a:pPr algn="ctr"/>
            <a:r>
              <a:rPr lang="zh-CN" altLang="en-US" sz="3000" dirty="0"/>
              <a:t>广告</a:t>
            </a:r>
            <a:endParaRPr lang="zh-CN" altLang="en-US" sz="3000" dirty="0"/>
          </a:p>
        </p:txBody>
      </p:sp>
      <p:sp>
        <p:nvSpPr>
          <p:cNvPr id="69" name="矩形 68"/>
          <p:cNvSpPr/>
          <p:nvPr>
            <p:custDataLst>
              <p:tags r:id="rId33"/>
            </p:custDataLst>
          </p:nvPr>
        </p:nvSpPr>
        <p:spPr>
          <a:xfrm>
            <a:off x="1279386" y="4284405"/>
            <a:ext cx="1644650" cy="22987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 Create Ads</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70" name="文本框 69"/>
          <p:cNvSpPr txBox="1"/>
          <p:nvPr>
            <p:custDataLst>
              <p:tags r:id="rId34"/>
            </p:custDataLst>
          </p:nvPr>
        </p:nvSpPr>
        <p:spPr>
          <a:xfrm>
            <a:off x="9635024" y="2366149"/>
            <a:ext cx="857839" cy="706755"/>
          </a:xfrm>
          <a:prstGeom prst="rect">
            <a:avLst/>
          </a:prstGeom>
          <a:noFill/>
        </p:spPr>
        <p:txBody>
          <a:bodyPr wrap="square" rtlCol="0">
            <a:spAutoFit/>
          </a:bodyPr>
          <a:p>
            <a:pPr algn="ctr"/>
            <a:r>
              <a:rPr lang="en-US" altLang="zh-CN" sz="4000" b="1" spc="-150" dirty="0">
                <a:solidFill>
                  <a:srgbClr val="FD8C08"/>
                </a:solidFill>
              </a:rPr>
              <a:t>04</a:t>
            </a:r>
            <a:endParaRPr lang="en-US" altLang="zh-CN" sz="4000" b="1" spc="-150" dirty="0">
              <a:solidFill>
                <a:srgbClr val="FD8C08"/>
              </a:solidFill>
            </a:endParaRPr>
          </a:p>
        </p:txBody>
      </p:sp>
      <p:sp>
        <p:nvSpPr>
          <p:cNvPr id="71" name="文本框 70"/>
          <p:cNvSpPr txBox="1"/>
          <p:nvPr>
            <p:custDataLst>
              <p:tags r:id="rId35"/>
            </p:custDataLst>
          </p:nvPr>
        </p:nvSpPr>
        <p:spPr>
          <a:xfrm>
            <a:off x="9131224" y="3161283"/>
            <a:ext cx="1865437" cy="1014730"/>
          </a:xfrm>
          <a:prstGeom prst="rect">
            <a:avLst/>
          </a:prstGeom>
          <a:noFill/>
        </p:spPr>
        <p:txBody>
          <a:bodyPr wrap="square" rtlCol="0">
            <a:spAutoFit/>
          </a:bodyPr>
          <a:p>
            <a:pPr algn="ctr"/>
            <a:r>
              <a:rPr lang="zh-CN" altLang="en-US" sz="3000" dirty="0"/>
              <a:t>增强</a:t>
            </a:r>
            <a:endParaRPr lang="zh-CN" altLang="en-US" sz="3000" dirty="0"/>
          </a:p>
          <a:p>
            <a:pPr algn="ctr"/>
            <a:r>
              <a:rPr lang="zh-CN" altLang="en-US" sz="3000" dirty="0"/>
              <a:t>广告</a:t>
            </a:r>
            <a:endParaRPr lang="zh-CN" altLang="en-US" sz="3000" dirty="0"/>
          </a:p>
        </p:txBody>
      </p:sp>
      <p:sp>
        <p:nvSpPr>
          <p:cNvPr id="72" name="矩形 71"/>
          <p:cNvSpPr/>
          <p:nvPr>
            <p:custDataLst>
              <p:tags r:id="rId36"/>
            </p:custDataLst>
          </p:nvPr>
        </p:nvSpPr>
        <p:spPr>
          <a:xfrm>
            <a:off x="9274354" y="4284405"/>
            <a:ext cx="1698625" cy="22987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Enhance ads</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01</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创建</a:t>
            </a: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广告</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Create</a:t>
            </a:r>
            <a:r>
              <a:rPr lang="en-US" altLang="zh-CN" sz="1400" dirty="0">
                <a:solidFill>
                  <a:schemeClr val="bg1"/>
                </a:solidFill>
                <a:latin typeface="思源黑体 CN Regular" panose="020B0500000000000000" charset="-122"/>
                <a:ea typeface="思源黑体 CN Regular" panose="020B0500000000000000" charset="-122"/>
                <a:sym typeface="+mn-ea"/>
              </a:rPr>
              <a:t> </a:t>
            </a:r>
            <a:r>
              <a:rPr lang="zh-CN" altLang="en-US" sz="1400" dirty="0">
                <a:solidFill>
                  <a:schemeClr val="bg1"/>
                </a:solidFill>
                <a:latin typeface="思源黑体 CN Regular" panose="020B0500000000000000" charset="-122"/>
                <a:ea typeface="思源黑体 CN Regular" panose="020B0500000000000000" charset="-122"/>
                <a:sym typeface="+mn-ea"/>
              </a:rPr>
              <a:t>Ads</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72554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创建</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988631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创建广告（Shopee Ads）</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单击卖家中心工具栏的【市场营销中心（Marketing Centre）】- 【Shopee广告（Shopee Ads）】。</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p:cNvPicPr>
            <a:picLocks noChangeAspect="1"/>
          </p:cNvPicPr>
          <p:nvPr>
            <p:custDataLst>
              <p:tags r:id="rId5"/>
            </p:custDataLst>
          </p:nvPr>
        </p:nvPicPr>
        <p:blipFill>
          <a:blip r:embed="rId6"/>
          <a:srcRect b="103"/>
          <a:stretch>
            <a:fillRect/>
          </a:stretch>
        </p:blipFill>
        <p:spPr>
          <a:xfrm>
            <a:off x="3462655" y="2543175"/>
            <a:ext cx="5527675" cy="258572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PP_MARK_KEY" val="f00f8721-3b26-426e-8e28-5f101f727e7d"/>
  <p:tag name="COMMONDATA" val="eyJjb3VudCI6MywiaGRpZCI6ImVhODk3Mzc3YmQ2YzJmZDJjOTgxMjdkMmJhMjhmODVhIiwidXNlckNvdW50IjozfQ=="/>
  <p:tag name="commondata" val="eyJjb3VudCI6NCwiaGRpZCI6ImE4N2Q3ZGQwYzhlYjAyYTc1Y2I5OThlMjE0OGEzNWY0IiwidXNlckNvdW50IjoxfQ=="/>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DIAGRAM_VIRTUALLY_FRAME" val="{&quot;height&quot;:331.13165354330704,&quot;left&quot;:59.9,&quot;top&quot;:158.75,&quot;width&quot;:833.4}"/>
</p:tagLst>
</file>

<file path=ppt/tags/tag38.xml><?xml version="1.0" encoding="utf-8"?>
<p:tagLst xmlns:p="http://schemas.openxmlformats.org/presentationml/2006/main">
  <p:tag name="KSO_WM_DIAGRAM_VIRTUALLY_FRAME" val="{&quot;height&quot;:331.13165354330704,&quot;left&quot;:59.9,&quot;top&quot;:158.75,&quot;width&quot;:833.4}"/>
</p:tagLst>
</file>

<file path=ppt/tags/tag39.xml><?xml version="1.0" encoding="utf-8"?>
<p:tagLst xmlns:p="http://schemas.openxmlformats.org/presentationml/2006/main">
  <p:tag name="KSO_WM_DIAGRAM_VIRTUALLY_FRAME" val="{&quot;height&quot;:331.13165354330704,&quot;left&quot;:59.9,&quot;top&quot;:158.75,&quot;width&quot;:833.4}"/>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31.13165354330704,&quot;left&quot;:59.9,&quot;top&quot;:158.75,&quot;width&quot;:833.4}"/>
</p:tagLst>
</file>

<file path=ppt/tags/tag41.xml><?xml version="1.0" encoding="utf-8"?>
<p:tagLst xmlns:p="http://schemas.openxmlformats.org/presentationml/2006/main">
  <p:tag name="KSO_WM_DIAGRAM_VIRTUALLY_FRAME" val="{&quot;height&quot;:331.13165354330704,&quot;left&quot;:59.9,&quot;top&quot;:158.75,&quot;width&quot;:833.4}"/>
</p:tagLst>
</file>

<file path=ppt/tags/tag42.xml><?xml version="1.0" encoding="utf-8"?>
<p:tagLst xmlns:p="http://schemas.openxmlformats.org/presentationml/2006/main">
  <p:tag name="KSO_WM_DIAGRAM_VIRTUALLY_FRAME" val="{&quot;height&quot;:331.13165354330704,&quot;left&quot;:59.9,&quot;top&quot;:158.75,&quot;width&quot;:833.4}"/>
</p:tagLst>
</file>

<file path=ppt/tags/tag43.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44.xml><?xml version="1.0" encoding="utf-8"?>
<p:tagLst xmlns:p="http://schemas.openxmlformats.org/presentationml/2006/main">
  <p:tag name="KSO_WM_DIAGRAM_VIRTUALLY_FRAME" val="{&quot;height&quot;:331.13165354330704,&quot;left&quot;:59.9,&quot;top&quot;:158.75,&quot;width&quot;:833.4}"/>
</p:tagLst>
</file>

<file path=ppt/tags/tag45.xml><?xml version="1.0" encoding="utf-8"?>
<p:tagLst xmlns:p="http://schemas.openxmlformats.org/presentationml/2006/main">
  <p:tag name="KSO_WM_DIAGRAM_VIRTUALLY_FRAME" val="{&quot;height&quot;:331.13165354330704,&quot;left&quot;:59.9,&quot;top&quot;:158.75,&quot;width&quot;:833.4}"/>
</p:tagLst>
</file>

<file path=ppt/tags/tag46.xml><?xml version="1.0" encoding="utf-8"?>
<p:tagLst xmlns:p="http://schemas.openxmlformats.org/presentationml/2006/main">
  <p:tag name="KSO_WM_DIAGRAM_VIRTUALLY_FRAME" val="{&quot;height&quot;:331.13165354330704,&quot;left&quot;:59.9,&quot;top&quot;:158.75,&quot;width&quot;:833.4}"/>
</p:tagLst>
</file>

<file path=ppt/tags/tag47.xml><?xml version="1.0" encoding="utf-8"?>
<p:tagLst xmlns:p="http://schemas.openxmlformats.org/presentationml/2006/main">
  <p:tag name="KSO_WM_DIAGRAM_VIRTUALLY_FRAME" val="{&quot;height&quot;:331.13165354330704,&quot;left&quot;:59.9,&quot;top&quot;:158.75,&quot;width&quot;:833.4}"/>
</p:tagLst>
</file>

<file path=ppt/tags/tag48.xml><?xml version="1.0" encoding="utf-8"?>
<p:tagLst xmlns:p="http://schemas.openxmlformats.org/presentationml/2006/main">
  <p:tag name="KSO_WM_DIAGRAM_VIRTUALLY_FRAME" val="{&quot;height&quot;:331.13165354330704,&quot;left&quot;:59.9,&quot;top&quot;:158.75,&quot;width&quot;:833.4}"/>
</p:tagLst>
</file>

<file path=ppt/tags/tag49.xml><?xml version="1.0" encoding="utf-8"?>
<p:tagLst xmlns:p="http://schemas.openxmlformats.org/presentationml/2006/main">
  <p:tag name="KSO_WM_DIAGRAM_VIRTUALLY_FRAME" val="{&quot;height&quot;:331.13165354330704,&quot;left&quot;:59.9,&quot;top&quot;:158.75,&quot;width&quot;:833.4}"/>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331.13165354330704,&quot;left&quot;:59.9,&quot;top&quot;:158.75,&quot;width&quot;:833.4}"/>
</p:tagLst>
</file>

<file path=ppt/tags/tag51.xml><?xml version="1.0" encoding="utf-8"?>
<p:tagLst xmlns:p="http://schemas.openxmlformats.org/presentationml/2006/main">
  <p:tag name="KSO_WM_DIAGRAM_VIRTUALLY_FRAME" val="{&quot;height&quot;:331.13165354330704,&quot;left&quot;:59.9,&quot;top&quot;:158.75,&quot;width&quot;:833.4}"/>
</p:tagLst>
</file>

<file path=ppt/tags/tag52.xml><?xml version="1.0" encoding="utf-8"?>
<p:tagLst xmlns:p="http://schemas.openxmlformats.org/presentationml/2006/main">
  <p:tag name="KSO_WM_DIAGRAM_VIRTUALLY_FRAME" val="{&quot;height&quot;:331.13165354330704,&quot;left&quot;:59.9,&quot;top&quot;:158.75,&quot;width&quot;:833.4}"/>
</p:tagLst>
</file>

<file path=ppt/tags/tag53.xml><?xml version="1.0" encoding="utf-8"?>
<p:tagLst xmlns:p="http://schemas.openxmlformats.org/presentationml/2006/main">
  <p:tag name="KSO_WM_DIAGRAM_VIRTUALLY_FRAME" val="{&quot;height&quot;:331.13165354330704,&quot;left&quot;:59.9,&quot;top&quot;:158.75,&quot;width&quot;:833.4}"/>
</p:tagLst>
</file>

<file path=ppt/tags/tag54.xml><?xml version="1.0" encoding="utf-8"?>
<p:tagLst xmlns:p="http://schemas.openxmlformats.org/presentationml/2006/main">
  <p:tag name="KSO_WM_DIAGRAM_VIRTUALLY_FRAME" val="{&quot;height&quot;:331.13165354330704,&quot;left&quot;:59.9,&quot;top&quot;:158.75,&quot;width&quot;:833.4}"/>
</p:tagLst>
</file>

<file path=ppt/tags/tag55.xml><?xml version="1.0" encoding="utf-8"?>
<p:tagLst xmlns:p="http://schemas.openxmlformats.org/presentationml/2006/main">
  <p:tag name="KSO_WM_DIAGRAM_VIRTUALLY_FRAME" val="{&quot;height&quot;:331.13165354330704,&quot;left&quot;:59.9,&quot;top&quot;:158.75,&quot;width&quot;:833.4}"/>
</p:tagLst>
</file>

<file path=ppt/tags/tag56.xml><?xml version="1.0" encoding="utf-8"?>
<p:tagLst xmlns:p="http://schemas.openxmlformats.org/presentationml/2006/main">
  <p:tag name="KSO_WM_DIAGRAM_VIRTUALLY_FRAME" val="{&quot;height&quot;:331.13165354330704,&quot;left&quot;:59.9,&quot;top&quot;:158.75,&quot;width&quot;:833.4}"/>
</p:tagLst>
</file>

<file path=ppt/tags/tag57.xml><?xml version="1.0" encoding="utf-8"?>
<p:tagLst xmlns:p="http://schemas.openxmlformats.org/presentationml/2006/main">
  <p:tag name="KSO_WM_DIAGRAM_VIRTUALLY_FRAME" val="{&quot;height&quot;:331.13165354330704,&quot;left&quot;:59.9,&quot;top&quot;:158.75,&quot;width&quot;:833.4}"/>
</p:tagLst>
</file>

<file path=ppt/tags/tag58.xml><?xml version="1.0" encoding="utf-8"?>
<p:tagLst xmlns:p="http://schemas.openxmlformats.org/presentationml/2006/main">
  <p:tag name="KSO_WM_DIAGRAM_VIRTUALLY_FRAME" val="{&quot;height&quot;:331.13165354330704,&quot;left&quot;:59.9,&quot;top&quot;:158.75,&quot;width&quot;:833.4}"/>
</p:tagLst>
</file>

<file path=ppt/tags/tag59.xml><?xml version="1.0" encoding="utf-8"?>
<p:tagLst xmlns:p="http://schemas.openxmlformats.org/presentationml/2006/main">
  <p:tag name="KSO_WM_DIAGRAM_VIRTUALLY_FRAME" val="{&quot;height&quot;:331.13165354330704,&quot;left&quot;:59.9,&quot;top&quot;:158.75,&quot;width&quot;:833.4}"/>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331.13165354330704,&quot;left&quot;:59.9,&quot;top&quot;:158.75,&quot;width&quot;:833.4}"/>
</p:tagLst>
</file>

<file path=ppt/tags/tag61.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2.xml><?xml version="1.0" encoding="utf-8"?>
<p:tagLst xmlns:p="http://schemas.openxmlformats.org/presentationml/2006/main">
  <p:tag name="KSO_WM_DIAGRAM_VIRTUALLY_FRAME" val="{&quot;height&quot;:331.13165354330704,&quot;left&quot;:59.9,&quot;top&quot;:158.75,&quot;width&quot;:833.4}"/>
</p:tagLst>
</file>

<file path=ppt/tags/tag63.xml><?xml version="1.0" encoding="utf-8"?>
<p:tagLst xmlns:p="http://schemas.openxmlformats.org/presentationml/2006/main">
  <p:tag name="KSO_WM_DIAGRAM_VIRTUALLY_FRAME" val="{&quot;height&quot;:331.13165354330704,&quot;left&quot;:59.9,&quot;top&quot;:158.75,&quot;width&quot;:833.4}"/>
</p:tagLst>
</file>

<file path=ppt/tags/tag64.xml><?xml version="1.0" encoding="utf-8"?>
<p:tagLst xmlns:p="http://schemas.openxmlformats.org/presentationml/2006/main">
  <p:tag name="KSO_WM_DIAGRAM_VIRTUALLY_FRAME" val="{&quot;height&quot;:331.13165354330704,&quot;left&quot;:59.9,&quot;top&quot;:158.75,&quot;width&quot;:833.4}"/>
</p:tagLst>
</file>

<file path=ppt/tags/tag65.xml><?xml version="1.0" encoding="utf-8"?>
<p:tagLst xmlns:p="http://schemas.openxmlformats.org/presentationml/2006/main">
  <p:tag name="KSO_WM_DIAGRAM_VIRTUALLY_FRAME" val="{&quot;height&quot;:331.13165354330704,&quot;left&quot;:59.9,&quot;top&quot;:158.75,&quot;width&quot;:833.4}"/>
</p:tagLst>
</file>

<file path=ppt/tags/tag66.xml><?xml version="1.0" encoding="utf-8"?>
<p:tagLst xmlns:p="http://schemas.openxmlformats.org/presentationml/2006/main">
  <p:tag name="KSO_WM_DIAGRAM_VIRTUALLY_FRAME" val="{&quot;height&quot;:331.13165354330704,&quot;left&quot;:59.9,&quot;top&quot;:158.75,&quot;width&quot;:833.4}"/>
</p:tagLst>
</file>

<file path=ppt/tags/tag67.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8.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9.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71.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72.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pkobeo">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34D99"/>
            </a:gs>
            <a:gs pos="100000">
              <a:srgbClr val="0B50DC"/>
            </a:gs>
          </a:gsLst>
          <a:lin ang="2700000" scaled="1"/>
          <a:tileRect/>
        </a:gradFill>
        <a:ln w="1905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2541</Words>
  <Application>WPS 演示</Application>
  <PresentationFormat>宽屏</PresentationFormat>
  <Paragraphs>261</Paragraphs>
  <Slides>22</Slides>
  <Notes>1</Notes>
  <HiddenSlides>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宋体</vt:lpstr>
      <vt:lpstr>Wingdings</vt:lpstr>
      <vt:lpstr>汉仪雅酷黑 45W</vt:lpstr>
      <vt:lpstr>思源黑体 CN Medium</vt:lpstr>
      <vt:lpstr>思源黑体 CN Bold</vt:lpstr>
      <vt:lpstr>思源黑体 CN Regular</vt:lpstr>
      <vt:lpstr>思源黑体 CN Normal</vt:lpstr>
      <vt:lpstr>思源宋体 CN Heavy</vt:lpstr>
      <vt:lpstr>汉仪雅酷黑 75W</vt:lpstr>
      <vt:lpstr>黑体</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WPS_1697081618</cp:lastModifiedBy>
  <cp:revision>227</cp:revision>
  <dcterms:created xsi:type="dcterms:W3CDTF">2024-03-21T07:59:00Z</dcterms:created>
  <dcterms:modified xsi:type="dcterms:W3CDTF">2024-03-27T06:24:58Z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KSOTemplateUUID">
    <vt:lpwstr>v1.0_mb_1I1ZMkAm0fRRIb3ZDtMrYw==</vt:lpwstr>
  </property>
  <property fmtid="{D5CDD505-2E9C-101B-9397-08002B2CF9AE}" pid="4" name="ICV">
    <vt:lpwstr>90E0E9397118EC023581EE653B397271_43</vt:lpwstr>
  </property>
</Properties>
</file>